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56"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22960" y="1100628"/>
            <a:ext cx="7520940" cy="357984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a:prstGeom prst="rect">
            <a:avLst/>
          </a:prstGeo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a:prstGeom prst="rect">
            <a:avLst/>
          </a:prstGeo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
        <p:nvSpPr>
          <p:cNvPr id="8" name="Title 7"/>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a:prstGeom prst="rect">
            <a:avLst/>
          </a:prstGeo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a:prstGeom prst="rect">
            <a:avLst/>
          </a:prstGeo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8" name="Footer Placeholder 7"/>
          <p:cNvSpPr>
            <a:spLocks noGrp="1"/>
          </p:cNvSpPr>
          <p:nvPr>
            <p:ph type="ftr" sz="quarter" idx="11"/>
          </p:nvPr>
        </p:nvSpPr>
        <p:spPr>
          <a:xfrm>
            <a:off x="3517514" y="6285122"/>
            <a:ext cx="4724400" cy="274320"/>
          </a:xfrm>
          <a:prstGeom prst="rect">
            <a:avLst/>
          </a:prstGeom>
        </p:spPr>
        <p:txBody>
          <a:bodyPr/>
          <a:lstStyle/>
          <a:p>
            <a:endParaRPr lang="en-US"/>
          </a:p>
        </p:txBody>
      </p:sp>
      <p:sp>
        <p:nvSpPr>
          <p:cNvPr id="9" name="Slide Number Placeholder 8"/>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4" name="Footer Placeholder 3"/>
          <p:cNvSpPr>
            <a:spLocks noGrp="1"/>
          </p:cNvSpPr>
          <p:nvPr>
            <p:ph type="ftr" sz="quarter" idx="11"/>
          </p:nvPr>
        </p:nvSpPr>
        <p:spPr>
          <a:xfrm>
            <a:off x="3517514" y="6285122"/>
            <a:ext cx="4724400" cy="274320"/>
          </a:xfrm>
          <a:prstGeom prst="rect">
            <a:avLst/>
          </a:prstGeom>
        </p:spPr>
        <p:txBody>
          <a:bodyPr/>
          <a:lstStyle/>
          <a:p>
            <a:endParaRPr lang="en-US"/>
          </a:p>
        </p:txBody>
      </p:sp>
      <p:sp>
        <p:nvSpPr>
          <p:cNvPr id="5" name="Slide Number Placeholder 4"/>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endParaRPr lang="en-US"/>
          </a:p>
        </p:txBody>
      </p:sp>
      <p:sp>
        <p:nvSpPr>
          <p:cNvPr id="4" name="Slide Number Placeholder 3"/>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a:prstGeom prst="rect">
            <a:avLst/>
          </a:prstGeo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a:prstGeom prst="rect">
            <a:avLst/>
          </a:prstGeo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a:ln>
            <a:solidFill>
              <a:schemeClr val="tx2"/>
            </a:solidFill>
          </a:ln>
        </p:spPr>
        <p:txBody>
          <a:bodyPr/>
          <a:lstStyle>
            <a:lvl1pPr>
              <a:defRPr>
                <a:solidFill>
                  <a:schemeClr val="tx2"/>
                </a:solidFill>
              </a:defRPr>
            </a:lvl1pPr>
          </a:lstStyle>
          <a:p>
            <a:fld id="{DD89BDD3-A2E1-40D1-A183-CD5C3BA977B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a:prstGeom prst="rect">
            <a:avLst/>
          </a:prstGeo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a:prstGeom prst="rect">
            <a:avLst/>
          </a:prstGeo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22960" y="1100628"/>
            <a:ext cx="7520940" cy="357984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22960" y="1100628"/>
            <a:ext cx="7520940" cy="357984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a:prstGeom prst="rect">
            <a:avLst/>
          </a:prstGeo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a:prstGeom prst="rect">
            <a:avLst/>
          </a:prstGeo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
        <p:nvSpPr>
          <p:cNvPr id="8" name="Title 7"/>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a:prstGeom prst="rect">
            <a:avLst/>
          </a:prstGeo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a:prstGeom prst="rect">
            <a:avLst/>
          </a:prstGeo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8" name="Footer Placeholder 7"/>
          <p:cNvSpPr>
            <a:spLocks noGrp="1"/>
          </p:cNvSpPr>
          <p:nvPr>
            <p:ph type="ftr" sz="quarter" idx="11"/>
          </p:nvPr>
        </p:nvSpPr>
        <p:spPr>
          <a:xfrm>
            <a:off x="3517514" y="6285122"/>
            <a:ext cx="4724400" cy="274320"/>
          </a:xfrm>
          <a:prstGeom prst="rect">
            <a:avLst/>
          </a:prstGeom>
        </p:spPr>
        <p:txBody>
          <a:bodyPr/>
          <a:lstStyle/>
          <a:p>
            <a:endParaRPr lang="en-US"/>
          </a:p>
        </p:txBody>
      </p:sp>
      <p:sp>
        <p:nvSpPr>
          <p:cNvPr id="9" name="Slide Number Placeholder 8"/>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4" name="Footer Placeholder 3"/>
          <p:cNvSpPr>
            <a:spLocks noGrp="1"/>
          </p:cNvSpPr>
          <p:nvPr>
            <p:ph type="ftr" sz="quarter" idx="11"/>
          </p:nvPr>
        </p:nvSpPr>
        <p:spPr>
          <a:xfrm>
            <a:off x="3517514" y="6285122"/>
            <a:ext cx="4724400" cy="274320"/>
          </a:xfrm>
          <a:prstGeom prst="rect">
            <a:avLst/>
          </a:prstGeom>
        </p:spPr>
        <p:txBody>
          <a:bodyPr/>
          <a:lstStyle/>
          <a:p>
            <a:endParaRPr lang="en-US"/>
          </a:p>
        </p:txBody>
      </p:sp>
      <p:sp>
        <p:nvSpPr>
          <p:cNvPr id="5" name="Slide Number Placeholder 4"/>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endParaRPr lang="en-US"/>
          </a:p>
        </p:txBody>
      </p:sp>
      <p:sp>
        <p:nvSpPr>
          <p:cNvPr id="4" name="Slide Number Placeholder 3"/>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a:prstGeom prst="rect">
            <a:avLst/>
          </a:prstGeo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a:prstGeom prst="rect">
            <a:avLst/>
          </a:prstGeo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a:ln>
            <a:solidFill>
              <a:schemeClr val="tx2"/>
            </a:solidFill>
          </a:ln>
        </p:spPr>
        <p:txBody>
          <a:bodyPr/>
          <a:lstStyle>
            <a:lvl1pPr>
              <a:defRPr>
                <a:solidFill>
                  <a:schemeClr val="tx2"/>
                </a:solidFill>
              </a:defRPr>
            </a:lvl1pPr>
          </a:lstStyle>
          <a:p>
            <a:fld id="{DD89BDD3-A2E1-40D1-A183-CD5C3BA977B7}"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a:prstGeom prst="rect">
            <a:avLst/>
          </a:prstGeo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a:prstGeom prst="rect">
            <a:avLst/>
          </a:prstGeo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54864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22960" y="1100628"/>
            <a:ext cx="7520940" cy="357984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fld id="{FAE77907-F692-43BD-B983-5A4FF5299F80}" type="datetimeFigureOut">
              <a:rPr lang="en-US" smtClean="0"/>
              <a:t>10/17/2011</a:t>
            </a:fld>
            <a:endParaRPr lang="en-US"/>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401038" y="6170822"/>
            <a:ext cx="502920" cy="502920"/>
          </a:xfrm>
          <a:prstGeom prst="ellipse">
            <a:avLst/>
          </a:prstGeom>
        </p:spPr>
        <p:txBody>
          <a:bodyPr/>
          <a:lstStyle/>
          <a:p>
            <a:fld id="{DD89BDD3-A2E1-40D1-A183-CD5C3BA977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9BDD3-A2E1-40D1-A183-CD5C3BA977B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E77907-F692-43BD-B983-5A4FF5299F80}" type="datetimeFigureOut">
              <a:rPr lang="en-US" smtClean="0"/>
              <a:t>10/17/2011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77907-F692-43BD-B983-5A4FF5299F80}" type="datetimeFigureOut">
              <a:rPr lang="en-US" smtClean="0"/>
              <a:t>10/17/2011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77907-F692-43BD-B983-5A4FF5299F80}" type="datetimeFigureOut">
              <a:rPr lang="en-US" smtClean="0"/>
              <a:t>10/17/2011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D89BDD3-A2E1-40D1-A183-CD5C3BA977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77907-F692-43BD-B983-5A4FF5299F80}" type="datetimeFigureOut">
              <a:rPr lang="en-US" smtClean="0"/>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9BDD3-A2E1-40D1-A183-CD5C3BA977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AE77907-F692-43BD-B983-5A4FF5299F80}" type="datetimeFigureOut">
              <a:rPr lang="en-US" smtClean="0"/>
              <a:t>10/17/2011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D89BDD3-A2E1-40D1-A183-CD5C3BA977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QuestionShape"/>
          <p:cNvSpPr/>
          <p:nvPr userDrawn="1"/>
        </p:nvSpPr>
        <p:spPr>
          <a:xfrm>
            <a:off x="127000" y="127000"/>
            <a:ext cx="8890000" cy="2857500"/>
          </a:xfrm>
          <a:prstGeom prst="rect">
            <a:avLst/>
          </a:prstGeom>
        </p:spPr>
        <p:txBody>
          <a:bodyPr vert="horz" lIns="91440" tIns="45720" rIns="91440" bIns="45720" rtlCol="0" anchor="ctr">
            <a:noAutofit/>
          </a:bodyPr>
          <a:lstStyle/>
          <a:p>
            <a:pPr lvl="0">
              <a:spcBef>
                <a:spcPct val="0"/>
              </a:spcBef>
              <a:buNone/>
            </a:pPr>
            <a:r>
              <a:rPr lang="en-US" sz="2800" cap="all" baseline="0" smtClean="0">
                <a:solidFill>
                  <a:schemeClr val="tx1"/>
                </a:solidFill>
                <a:latin typeface="+mj-lt"/>
                <a:ea typeface="+mj-ea"/>
                <a:cs typeface="+mj-cs"/>
              </a:rPr>
              <a:t>iRespond Question Master</a:t>
            </a:r>
            <a:endParaRPr lang="en-US" sz="2800" cap="all" baseline="0">
              <a:solidFill>
                <a:schemeClr val="tx1"/>
              </a:solidFill>
              <a:latin typeface="+mj-lt"/>
              <a:ea typeface="+mj-ea"/>
              <a:cs typeface="+mj-cs"/>
            </a:endParaRPr>
          </a:p>
        </p:txBody>
      </p:sp>
      <p:sp>
        <p:nvSpPr>
          <p:cNvPr id="10"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spcBef>
                <a:spcPts val="800"/>
              </a:spcBef>
              <a:buFont typeface="Arial" pitchFamily="34" charset="0"/>
              <a:buNone/>
            </a:pPr>
            <a:r>
              <a:rPr lang="en-US" sz="1600" b="1" smtClean="0">
                <a:solidFill>
                  <a:schemeClr val="tx1"/>
                </a:solidFill>
              </a:rPr>
              <a:t>A.) Response A</a:t>
            </a:r>
            <a:endParaRPr lang="en-US" sz="1600" b="1">
              <a:solidFill>
                <a:schemeClr val="tx1"/>
              </a:solidFill>
            </a:endParaRPr>
          </a:p>
        </p:txBody>
      </p:sp>
      <p:sp>
        <p:nvSpPr>
          <p:cNvPr id="11"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spcBef>
                <a:spcPts val="800"/>
              </a:spcBef>
              <a:buFont typeface="Arial" pitchFamily="34" charset="0"/>
              <a:buNone/>
            </a:pPr>
            <a:r>
              <a:rPr lang="en-US" sz="1600" b="1" smtClean="0">
                <a:solidFill>
                  <a:schemeClr val="tx1"/>
                </a:solidFill>
              </a:rPr>
              <a:t>B.) Response B</a:t>
            </a:r>
            <a:endParaRPr lang="en-US" sz="1600" b="1">
              <a:solidFill>
                <a:schemeClr val="tx1"/>
              </a:solidFill>
            </a:endParaRPr>
          </a:p>
        </p:txBody>
      </p:sp>
      <p:sp>
        <p:nvSpPr>
          <p:cNvPr id="12"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spcBef>
                <a:spcPts val="800"/>
              </a:spcBef>
              <a:buFont typeface="Arial" pitchFamily="34" charset="0"/>
              <a:buNone/>
            </a:pPr>
            <a:r>
              <a:rPr lang="en-US" sz="1600" b="1" smtClean="0">
                <a:solidFill>
                  <a:schemeClr val="tx1"/>
                </a:solidFill>
              </a:rPr>
              <a:t>C.) Response C</a:t>
            </a:r>
            <a:endParaRPr lang="en-US" sz="1600" b="1">
              <a:solidFill>
                <a:schemeClr val="tx1"/>
              </a:solidFill>
            </a:endParaRPr>
          </a:p>
        </p:txBody>
      </p:sp>
      <p:sp>
        <p:nvSpPr>
          <p:cNvPr id="13"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spcBef>
                <a:spcPts val="800"/>
              </a:spcBef>
              <a:buFont typeface="Arial" pitchFamily="34" charset="0"/>
              <a:buNone/>
            </a:pPr>
            <a:r>
              <a:rPr lang="en-US" sz="1600" b="1" smtClean="0">
                <a:solidFill>
                  <a:schemeClr val="tx1"/>
                </a:solidFill>
              </a:rPr>
              <a:t>D.) Response D</a:t>
            </a:r>
            <a:endParaRPr lang="en-US" sz="1600" b="1">
              <a:solidFill>
                <a:schemeClr val="tx1"/>
              </a:solidFill>
            </a:endParaRPr>
          </a:p>
        </p:txBody>
      </p:sp>
      <p:sp>
        <p:nvSpPr>
          <p:cNvPr id="14"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spcBef>
                <a:spcPts val="800"/>
              </a:spcBef>
              <a:buFont typeface="Arial" pitchFamily="34" charset="0"/>
              <a:buNone/>
            </a:pPr>
            <a:r>
              <a:rPr lang="en-US" sz="1600" b="1" smtClean="0">
                <a:solidFill>
                  <a:schemeClr val="tx1"/>
                </a:solidFill>
              </a:rPr>
              <a:t>E.) Response E</a:t>
            </a:r>
            <a:endParaRPr lang="en-US" sz="1600" b="1">
              <a:solidFill>
                <a:schemeClr val="tx1"/>
              </a:solidFill>
            </a:endParaRPr>
          </a:p>
        </p:txBody>
      </p:sp>
      <p:sp>
        <p:nvSpPr>
          <p:cNvPr id="15"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6"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9" name="CorrectBarGroup"/>
          <p:cNvGrpSpPr/>
          <p:nvPr userDrawn="1"/>
        </p:nvGrpSpPr>
        <p:grpSpPr>
          <a:xfrm>
            <a:off x="1270000" y="3175000"/>
            <a:ext cx="2667000" cy="2540000"/>
            <a:chOff x="1270000" y="3175000"/>
            <a:chExt cx="2667000" cy="2540000"/>
          </a:xfrm>
        </p:grpSpPr>
        <p:sp>
          <p:nvSpPr>
            <p:cNvPr id="11"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PercentLabelGroup"/>
          <p:cNvGrpSpPr/>
          <p:nvPr userDrawn="1"/>
        </p:nvGrpSpPr>
        <p:grpSpPr>
          <a:xfrm>
            <a:off x="1270000" y="1270000"/>
            <a:ext cx="7429500" cy="317500"/>
            <a:chOff x="1270000" y="1270000"/>
            <a:chExt cx="7429500" cy="317500"/>
          </a:xfrm>
        </p:grpSpPr>
        <p:sp>
          <p:nvSpPr>
            <p:cNvPr id="10"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3"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6"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9"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2"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40" name="IncorrectBarGroup"/>
          <p:cNvGrpSpPr/>
          <p:nvPr userDrawn="1"/>
        </p:nvGrpSpPr>
        <p:grpSpPr>
          <a:xfrm>
            <a:off x="4445000" y="1905000"/>
            <a:ext cx="4254500" cy="3810000"/>
            <a:chOff x="4445000" y="1905000"/>
            <a:chExt cx="4254500" cy="3810000"/>
          </a:xfrm>
        </p:grpSpPr>
        <p:sp>
          <p:nvSpPr>
            <p:cNvPr id="17"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XLabelGroup"/>
          <p:cNvGrpSpPr/>
          <p:nvPr userDrawn="1"/>
        </p:nvGrpSpPr>
        <p:grpSpPr>
          <a:xfrm>
            <a:off x="1270000" y="5842000"/>
            <a:ext cx="7429500" cy="317500"/>
            <a:chOff x="1270000" y="5842000"/>
            <a:chExt cx="7429500" cy="317500"/>
          </a:xfrm>
        </p:grpSpPr>
        <p:sp>
          <p:nvSpPr>
            <p:cNvPr id="12"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5"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8"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21"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4"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8" name="AxisLineGroup"/>
          <p:cNvGrpSpPr/>
          <p:nvPr userDrawn="1"/>
        </p:nvGrpSpPr>
        <p:grpSpPr>
          <a:xfrm>
            <a:off x="889000" y="1587500"/>
            <a:ext cx="8001000" cy="4127500"/>
            <a:chOff x="889000" y="1587500"/>
            <a:chExt cx="8001000" cy="4127500"/>
          </a:xfrm>
        </p:grpSpPr>
        <p:cxnSp>
          <p:nvCxnSpPr>
            <p:cNvPr id="25"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6" name="YLabelGroup"/>
          <p:cNvGrpSpPr/>
          <p:nvPr userDrawn="1"/>
        </p:nvGrpSpPr>
        <p:grpSpPr>
          <a:xfrm>
            <a:off x="254000" y="1841500"/>
            <a:ext cx="762000" cy="3937000"/>
            <a:chOff x="254000" y="1841500"/>
            <a:chExt cx="762000" cy="3937000"/>
          </a:xfrm>
        </p:grpSpPr>
        <p:sp>
          <p:nvSpPr>
            <p:cNvPr id="28"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30"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2"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4"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Conclusions</a:t>
            </a:r>
            <a:endParaRPr lang="en-US" sz="4000" dirty="0"/>
          </a:p>
        </p:txBody>
      </p:sp>
      <p:sp>
        <p:nvSpPr>
          <p:cNvPr id="3" name="Subtitle 2"/>
          <p:cNvSpPr>
            <a:spLocks noGrp="1"/>
          </p:cNvSpPr>
          <p:nvPr>
            <p:ph type="subTitle" idx="1"/>
          </p:nvPr>
        </p:nvSpPr>
        <p:spPr/>
        <p:txBody>
          <a:bodyPr>
            <a:normAutofit/>
          </a:bodyPr>
          <a:lstStyle/>
          <a:p>
            <a:r>
              <a:rPr lang="en-US" sz="1800" dirty="0" smtClean="0"/>
              <a:t>How to effectively wrap up our essays </a:t>
            </a:r>
            <a:endParaRPr lang="en-US" sz="1800" dirty="0"/>
          </a:p>
        </p:txBody>
      </p:sp>
    </p:spTree>
    <p:extLst>
      <p:ext uri="{BB962C8B-B14F-4D97-AF65-F5344CB8AC3E}">
        <p14:creationId xmlns:p14="http://schemas.microsoft.com/office/powerpoint/2010/main" val="303205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conclusion?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sz="2400" dirty="0" smtClean="0"/>
              <a:t>Your conclusion paragraph should wrap things up and leave your reader with something to think about.</a:t>
            </a:r>
          </a:p>
          <a:p>
            <a:pPr>
              <a:buFont typeface="Courier New" pitchFamily="49" charset="0"/>
              <a:buChar char="o"/>
            </a:pPr>
            <a:r>
              <a:rPr lang="en-US" sz="2400" dirty="0" smtClean="0"/>
              <a:t>Remind your reader of your thesis, but </a:t>
            </a:r>
            <a:r>
              <a:rPr lang="en-US" sz="2400" dirty="0" smtClean="0">
                <a:solidFill>
                  <a:srgbClr val="FF0000"/>
                </a:solidFill>
              </a:rPr>
              <a:t>DO NOT SIMPLY RESTATE YOUR THESIS.</a:t>
            </a:r>
          </a:p>
          <a:p>
            <a:pPr>
              <a:buFont typeface="Courier New" pitchFamily="49" charset="0"/>
              <a:buChar char="o"/>
            </a:pPr>
            <a:r>
              <a:rPr lang="en-US" sz="2400" dirty="0" smtClean="0"/>
              <a:t>Reinforce your point and help the reader understand why your topic matters in the grand scheme of things. </a:t>
            </a:r>
          </a:p>
          <a:p>
            <a:pPr>
              <a:buFont typeface="Courier New" pitchFamily="49" charset="0"/>
              <a:buChar char="o"/>
            </a:pPr>
            <a:r>
              <a:rPr lang="en-US" sz="2400" dirty="0" smtClean="0"/>
              <a:t>Your conclusion should answer the questions </a:t>
            </a:r>
            <a:r>
              <a:rPr lang="en-US" sz="2400" dirty="0" smtClean="0">
                <a:solidFill>
                  <a:srgbClr val="FF0000"/>
                </a:solidFill>
              </a:rPr>
              <a:t>SO WHAT? </a:t>
            </a:r>
            <a:r>
              <a:rPr lang="en-US" sz="2400" dirty="0" smtClean="0"/>
              <a:t>and </a:t>
            </a:r>
            <a:r>
              <a:rPr lang="en-US" sz="2400" dirty="0" smtClean="0">
                <a:solidFill>
                  <a:srgbClr val="FF0000"/>
                </a:solidFill>
              </a:rPr>
              <a:t>WHO CARES? </a:t>
            </a:r>
            <a:r>
              <a:rPr lang="en-US" sz="2400" u="heavy" dirty="0" smtClean="0"/>
              <a:t>AND</a:t>
            </a:r>
            <a:r>
              <a:rPr lang="en-US" sz="2400" dirty="0" smtClean="0"/>
              <a:t> have </a:t>
            </a:r>
            <a:r>
              <a:rPr lang="en-US" sz="2400" dirty="0" smtClean="0">
                <a:solidFill>
                  <a:srgbClr val="FF0000"/>
                </a:solidFill>
              </a:rPr>
              <a:t>IMPACT!</a:t>
            </a:r>
          </a:p>
          <a:p>
            <a:pPr>
              <a:buFont typeface="Courier New" pitchFamily="49" charset="0"/>
              <a:buChar char="o"/>
            </a:pPr>
            <a:endParaRPr lang="en-US" dirty="0" smtClean="0"/>
          </a:p>
        </p:txBody>
      </p:sp>
    </p:spTree>
    <p:extLst>
      <p:ext uri="{BB962C8B-B14F-4D97-AF65-F5344CB8AC3E}">
        <p14:creationId xmlns:p14="http://schemas.microsoft.com/office/powerpoint/2010/main" val="246903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strategies to conclude an essay</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sz="1800" dirty="0" smtClean="0"/>
              <a:t>Conclude with a </a:t>
            </a:r>
            <a:r>
              <a:rPr lang="en-US" sz="1800" dirty="0" smtClean="0">
                <a:solidFill>
                  <a:schemeClr val="accent1">
                    <a:lumMod val="75000"/>
                  </a:schemeClr>
                </a:solidFill>
              </a:rPr>
              <a:t>vivid image</a:t>
            </a:r>
            <a:r>
              <a:rPr lang="en-US" sz="1800" dirty="0" smtClean="0"/>
              <a:t>: </a:t>
            </a:r>
            <a:r>
              <a:rPr lang="en-US" sz="1800" dirty="0" smtClean="0"/>
              <a:t>“</a:t>
            </a:r>
            <a:r>
              <a:rPr lang="en-US" sz="1800" dirty="0" smtClean="0"/>
              <a:t>I </a:t>
            </a:r>
            <a:r>
              <a:rPr lang="en-US" sz="1800" dirty="0" smtClean="0"/>
              <a:t>imagine your bright yellow felt pen effortlessly poised in your hand…”</a:t>
            </a:r>
          </a:p>
          <a:p>
            <a:endParaRPr lang="en-US" sz="1800" dirty="0"/>
          </a:p>
          <a:p>
            <a:pPr>
              <a:buFont typeface="Courier New" pitchFamily="49" charset="0"/>
              <a:buChar char="o"/>
            </a:pPr>
            <a:r>
              <a:rPr lang="en-US" sz="1800" dirty="0" smtClean="0"/>
              <a:t>Conclude with a </a:t>
            </a:r>
            <a:r>
              <a:rPr lang="en-US" sz="1800" dirty="0" smtClean="0">
                <a:solidFill>
                  <a:schemeClr val="accent1">
                    <a:lumMod val="75000"/>
                  </a:schemeClr>
                </a:solidFill>
              </a:rPr>
              <a:t>quotation</a:t>
            </a:r>
            <a:r>
              <a:rPr lang="en-US" sz="1800" dirty="0" smtClean="0"/>
              <a:t>: </a:t>
            </a:r>
            <a:r>
              <a:rPr lang="en-US" sz="1800" dirty="0" smtClean="0"/>
              <a:t>Helen</a:t>
            </a:r>
            <a:r>
              <a:rPr lang="en-US" sz="1800" dirty="0" smtClean="0"/>
              <a:t> </a:t>
            </a:r>
            <a:r>
              <a:rPr lang="en-US" sz="1800" dirty="0" smtClean="0"/>
              <a:t>Keller maintained an optimistic attitude towards life. </a:t>
            </a:r>
            <a:r>
              <a:rPr lang="en-US" sz="1800" dirty="0" smtClean="0"/>
              <a:t>“I </a:t>
            </a:r>
            <a:r>
              <a:rPr lang="en-US" sz="1800" dirty="0" smtClean="0"/>
              <a:t>believe that all through these dark and silent years God has been using my life for a purpose I do not know,” she said, “But one day I shall understand and then I will be satisfied.” </a:t>
            </a:r>
            <a:r>
              <a:rPr lang="en-US" sz="1800" dirty="0" smtClean="0"/>
              <a:t> </a:t>
            </a:r>
            <a:endParaRPr lang="en-US" sz="1800" dirty="0" smtClean="0"/>
          </a:p>
          <a:p>
            <a:endParaRPr lang="en-US" sz="1800" dirty="0"/>
          </a:p>
          <a:p>
            <a:pPr>
              <a:buFont typeface="Courier New" pitchFamily="49" charset="0"/>
              <a:buChar char="o"/>
            </a:pPr>
            <a:r>
              <a:rPr lang="en-US" sz="1800" dirty="0" smtClean="0"/>
              <a:t>Conclude with a </a:t>
            </a:r>
            <a:r>
              <a:rPr lang="en-US" sz="1800" dirty="0" smtClean="0">
                <a:solidFill>
                  <a:schemeClr val="accent1">
                    <a:lumMod val="75000"/>
                  </a:schemeClr>
                </a:solidFill>
              </a:rPr>
              <a:t>call for action</a:t>
            </a:r>
            <a:r>
              <a:rPr lang="en-US" sz="1800" dirty="0" smtClean="0"/>
              <a:t>: </a:t>
            </a:r>
            <a:r>
              <a:rPr lang="en-US" sz="1800" dirty="0" smtClean="0"/>
              <a:t>“Join </a:t>
            </a:r>
            <a:r>
              <a:rPr lang="en-US" sz="1800" dirty="0" smtClean="0"/>
              <a:t>me in this effort. We can safeguard the human race and civilization if we so choose. There is no more important or urgent issue</a:t>
            </a:r>
            <a:r>
              <a:rPr lang="en-US" sz="1800" dirty="0" smtClean="0"/>
              <a:t>.”</a:t>
            </a:r>
            <a:endParaRPr lang="en-US" sz="1800" dirty="0" smtClean="0"/>
          </a:p>
          <a:p>
            <a:pPr marL="0" indent="0"/>
            <a:endParaRPr lang="en-US" dirty="0"/>
          </a:p>
          <a:p>
            <a:pPr marL="0" indent="0"/>
            <a:endParaRPr lang="en-US" dirty="0"/>
          </a:p>
        </p:txBody>
      </p:sp>
    </p:spTree>
    <p:extLst>
      <p:ext uri="{BB962C8B-B14F-4D97-AF65-F5344CB8AC3E}">
        <p14:creationId xmlns:p14="http://schemas.microsoft.com/office/powerpoint/2010/main" val="2640167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conclusion paragraph</a:t>
            </a:r>
            <a:endParaRPr lang="en-US" dirty="0"/>
          </a:p>
        </p:txBody>
      </p:sp>
      <p:sp>
        <p:nvSpPr>
          <p:cNvPr id="3" name="Content Placeholder 2"/>
          <p:cNvSpPr>
            <a:spLocks noGrp="1"/>
          </p:cNvSpPr>
          <p:nvPr>
            <p:ph idx="1"/>
          </p:nvPr>
        </p:nvSpPr>
        <p:spPr>
          <a:xfrm>
            <a:off x="762000" y="1100628"/>
            <a:ext cx="7581900" cy="3928572"/>
          </a:xfrm>
        </p:spPr>
        <p:txBody>
          <a:bodyPr>
            <a:normAutofit fontScale="92500"/>
          </a:bodyPr>
          <a:lstStyle/>
          <a:p>
            <a:r>
              <a:rPr lang="en-US" sz="1800" dirty="0" smtClean="0">
                <a:solidFill>
                  <a:schemeClr val="accent5">
                    <a:lumMod val="75000"/>
                  </a:schemeClr>
                </a:solidFill>
              </a:rPr>
              <a:t>Prompt</a:t>
            </a:r>
            <a:r>
              <a:rPr lang="en-US" sz="1800" dirty="0" smtClean="0">
                <a:solidFill>
                  <a:schemeClr val="accent5">
                    <a:lumMod val="75000"/>
                  </a:schemeClr>
                </a:solidFill>
              </a:rPr>
              <a:t>: </a:t>
            </a:r>
            <a:r>
              <a:rPr lang="en-US" sz="1800" dirty="0" smtClean="0">
                <a:solidFill>
                  <a:schemeClr val="accent5">
                    <a:lumMod val="75000"/>
                  </a:schemeClr>
                </a:solidFill>
              </a:rPr>
              <a:t>This past month a disproportionate number of headlines have revolved around anthrax. Is our fear of anthrax fact based or media created? </a:t>
            </a:r>
          </a:p>
          <a:p>
            <a:r>
              <a:rPr lang="en-US" dirty="0" smtClean="0"/>
              <a:t>		</a:t>
            </a:r>
            <a:endParaRPr lang="en-US" dirty="0" smtClean="0"/>
          </a:p>
          <a:p>
            <a:r>
              <a:rPr lang="en-US" sz="1800" dirty="0"/>
              <a:t>	</a:t>
            </a:r>
            <a:r>
              <a:rPr lang="en-US" sz="1800" dirty="0" smtClean="0"/>
              <a:t>Franklin </a:t>
            </a:r>
            <a:r>
              <a:rPr lang="en-US" sz="1800" dirty="0" smtClean="0"/>
              <a:t>Roosevelt said it best when he said we have nothing to fear except fear itself.  Where is the headline that reads 285 million people in the United Sates don’t have anthrax and 668 million pieces of mail get delivered safely every day? The media is feeding us fear dressed in the costume of </a:t>
            </a:r>
            <a:r>
              <a:rPr lang="en-US" sz="1800" dirty="0" smtClean="0"/>
              <a:t>“</a:t>
            </a:r>
            <a:r>
              <a:rPr lang="en-US" sz="1800" dirty="0" smtClean="0"/>
              <a:t>the </a:t>
            </a:r>
            <a:r>
              <a:rPr lang="en-US" sz="1800" dirty="0" smtClean="0"/>
              <a:t>news</a:t>
            </a:r>
            <a:r>
              <a:rPr lang="en-US" sz="1800" dirty="0" smtClean="0"/>
              <a:t>.” </a:t>
            </a:r>
            <a:r>
              <a:rPr lang="en-US" sz="1800" dirty="0" smtClean="0"/>
              <a:t>Just as our government has an obligation to protect our freedom, the media has a responsibility to report morally. When it doesn’t, we the consumers need to differentiate between fact and media manipulation. </a:t>
            </a:r>
            <a:endParaRPr lang="en-US" sz="1800" dirty="0" smtClean="0"/>
          </a:p>
          <a:p>
            <a:endParaRPr lang="en-US" sz="1800" dirty="0">
              <a:solidFill>
                <a:schemeClr val="accent2">
                  <a:lumMod val="75000"/>
                </a:schemeClr>
              </a:solidFill>
            </a:endParaRPr>
          </a:p>
          <a:p>
            <a:r>
              <a:rPr lang="en-US" sz="2000" dirty="0" smtClean="0">
                <a:solidFill>
                  <a:schemeClr val="accent2">
                    <a:lumMod val="75000"/>
                  </a:schemeClr>
                </a:solidFill>
              </a:rPr>
              <a:t>What </a:t>
            </a:r>
            <a:r>
              <a:rPr lang="en-US" sz="2000" dirty="0" smtClean="0">
                <a:solidFill>
                  <a:schemeClr val="accent2">
                    <a:lumMod val="75000"/>
                  </a:schemeClr>
                </a:solidFill>
              </a:rPr>
              <a:t>strategy does this writer use to conclude their essay? </a:t>
            </a:r>
            <a:endParaRPr lang="en-US" sz="2000" dirty="0">
              <a:solidFill>
                <a:schemeClr val="accent2">
                  <a:lumMod val="75000"/>
                </a:schemeClr>
              </a:solidFill>
            </a:endParaRPr>
          </a:p>
        </p:txBody>
      </p:sp>
    </p:spTree>
    <p:extLst>
      <p:ext uri="{BB962C8B-B14F-4D97-AF65-F5344CB8AC3E}">
        <p14:creationId xmlns:p14="http://schemas.microsoft.com/office/powerpoint/2010/main" val="859561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8001000" cy="548640"/>
          </a:xfrm>
        </p:spPr>
        <p:txBody>
          <a:bodyPr/>
          <a:lstStyle/>
          <a:p>
            <a:r>
              <a:rPr lang="en-US" dirty="0" smtClean="0"/>
              <a:t>How to answer the Question </a:t>
            </a:r>
            <a:r>
              <a:rPr lang="en-US" dirty="0" smtClean="0"/>
              <a:t>“who </a:t>
            </a:r>
            <a:r>
              <a:rPr lang="en-US" dirty="0" smtClean="0"/>
              <a:t>cares</a:t>
            </a:r>
            <a:r>
              <a:rPr lang="en-US" dirty="0" smtClean="0"/>
              <a:t>?”</a:t>
            </a:r>
            <a:endParaRPr lang="en-US" dirty="0"/>
          </a:p>
        </p:txBody>
      </p:sp>
      <p:sp>
        <p:nvSpPr>
          <p:cNvPr id="3" name="Content Placeholder 2"/>
          <p:cNvSpPr>
            <a:spLocks noGrp="1"/>
          </p:cNvSpPr>
          <p:nvPr>
            <p:ph idx="1"/>
          </p:nvPr>
        </p:nvSpPr>
        <p:spPr/>
        <p:txBody>
          <a:bodyPr>
            <a:normAutofit/>
          </a:bodyPr>
          <a:lstStyle/>
          <a:p>
            <a:r>
              <a:rPr lang="en-US" sz="1800" dirty="0" smtClean="0">
                <a:solidFill>
                  <a:schemeClr val="accent2">
                    <a:lumMod val="60000"/>
                    <a:lumOff val="40000"/>
                  </a:schemeClr>
                </a:solidFill>
              </a:rPr>
              <a:t>Answering “WHO CARES?” is important because it establishes the contrast between what others say and what you say.</a:t>
            </a:r>
          </a:p>
          <a:p>
            <a:endParaRPr lang="en-US" sz="1800" dirty="0"/>
          </a:p>
          <a:p>
            <a:r>
              <a:rPr lang="en-US" sz="1800" dirty="0" smtClean="0"/>
              <a:t>1. _____ used to think ______, but recently _____ suggests that _________.</a:t>
            </a:r>
          </a:p>
          <a:p>
            <a:endParaRPr lang="en-US" sz="1800" dirty="0"/>
          </a:p>
          <a:p>
            <a:r>
              <a:rPr lang="en-US" sz="1800" dirty="0" smtClean="0"/>
              <a:t>2. These ideas might challenge ________’s common assertion that ___________. </a:t>
            </a:r>
          </a:p>
          <a:p>
            <a:endParaRPr lang="en-US" sz="1800" dirty="0"/>
          </a:p>
          <a:p>
            <a:r>
              <a:rPr lang="en-US" sz="1800" dirty="0" smtClean="0"/>
              <a:t>3. At first glance ________ might say ________, but on closer inspection ________. </a:t>
            </a:r>
            <a:endParaRPr lang="en-US" sz="1800" dirty="0"/>
          </a:p>
        </p:txBody>
      </p:sp>
    </p:spTree>
    <p:extLst>
      <p:ext uri="{BB962C8B-B14F-4D97-AF65-F5344CB8AC3E}">
        <p14:creationId xmlns:p14="http://schemas.microsoft.com/office/powerpoint/2010/main" val="2284373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answer the question </a:t>
            </a:r>
            <a:r>
              <a:rPr lang="en-US" dirty="0" smtClean="0"/>
              <a:t>“so </a:t>
            </a:r>
            <a:r>
              <a:rPr lang="en-US" dirty="0" smtClean="0"/>
              <a:t>what</a:t>
            </a:r>
            <a:r>
              <a:rPr lang="en-US" dirty="0" smtClean="0"/>
              <a:t>?”</a:t>
            </a:r>
            <a:endParaRPr lang="en-US" dirty="0"/>
          </a:p>
        </p:txBody>
      </p:sp>
      <p:sp>
        <p:nvSpPr>
          <p:cNvPr id="3" name="Content Placeholder 2"/>
          <p:cNvSpPr>
            <a:spLocks noGrp="1"/>
          </p:cNvSpPr>
          <p:nvPr>
            <p:ph idx="1"/>
          </p:nvPr>
        </p:nvSpPr>
        <p:spPr/>
        <p:txBody>
          <a:bodyPr>
            <a:normAutofit/>
          </a:bodyPr>
          <a:lstStyle/>
          <a:p>
            <a:r>
              <a:rPr lang="en-US" sz="1800" dirty="0" smtClean="0">
                <a:solidFill>
                  <a:schemeClr val="accent2">
                    <a:lumMod val="60000"/>
                    <a:lumOff val="40000"/>
                  </a:schemeClr>
                </a:solidFill>
              </a:rPr>
              <a:t>Answering the “SO WHAT?” is important because it demonstrates why other people should care about your claims. </a:t>
            </a:r>
          </a:p>
          <a:p>
            <a:endParaRPr lang="en-US" sz="1800" dirty="0"/>
          </a:p>
          <a:p>
            <a:pPr>
              <a:buAutoNum type="arabicPeriod"/>
            </a:pPr>
            <a:r>
              <a:rPr lang="en-US" sz="1800" dirty="0" smtClean="0"/>
              <a:t>Ultimately, what is most important here is ___________.</a:t>
            </a:r>
          </a:p>
          <a:p>
            <a:pPr>
              <a:buAutoNum type="arabicPeriod"/>
            </a:pPr>
            <a:endParaRPr lang="en-US" sz="1800" dirty="0"/>
          </a:p>
          <a:p>
            <a:pPr>
              <a:buAutoNum type="arabicPeriod"/>
            </a:pPr>
            <a:r>
              <a:rPr lang="en-US" sz="1800" dirty="0" smtClean="0"/>
              <a:t>The conclusions/ideas will have significant impact in ________ as well as in _______. </a:t>
            </a:r>
          </a:p>
          <a:p>
            <a:pPr>
              <a:buAutoNum type="arabicPeriod"/>
            </a:pPr>
            <a:endParaRPr lang="en-US" sz="1800" dirty="0"/>
          </a:p>
          <a:p>
            <a:pPr>
              <a:buAutoNum type="arabicPeriod"/>
            </a:pPr>
            <a:r>
              <a:rPr lang="en-US" sz="1800" dirty="0" smtClean="0"/>
              <a:t>These findings/ideas have significance for __________. </a:t>
            </a:r>
            <a:endParaRPr lang="en-US" sz="1800" dirty="0"/>
          </a:p>
        </p:txBody>
      </p:sp>
    </p:spTree>
    <p:extLst>
      <p:ext uri="{BB962C8B-B14F-4D97-AF65-F5344CB8AC3E}">
        <p14:creationId xmlns:p14="http://schemas.microsoft.com/office/powerpoint/2010/main" val="36646972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99</TotalTime>
  <Words>354</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Angles</vt:lpstr>
      <vt:lpstr>iRespondQuestionMaster</vt:lpstr>
      <vt:lpstr>iRespondGraphMaster</vt:lpstr>
      <vt:lpstr>Conclusions</vt:lpstr>
      <vt:lpstr>What is a conclusion?</vt:lpstr>
      <vt:lpstr>Effective strategies to conclude an essay</vt:lpstr>
      <vt:lpstr>Sample conclusion paragraph</vt:lpstr>
      <vt:lpstr>How to answer the Question “who cares?”</vt:lpstr>
      <vt:lpstr>How to answer the question “so what?”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dc:title>
  <dc:creator>Joshalane</dc:creator>
  <cp:lastModifiedBy>Sandra Davis</cp:lastModifiedBy>
  <cp:revision>9</cp:revision>
  <dcterms:created xsi:type="dcterms:W3CDTF">2011-10-15T22:49:20Z</dcterms:created>
  <dcterms:modified xsi:type="dcterms:W3CDTF">2011-10-17T14:44:42Z</dcterms:modified>
</cp:coreProperties>
</file>