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73728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314573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73728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830858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815671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752922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931911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076792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385702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699245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29895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830858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3145735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63D5F-B1FD-416D-BD7A-98FAF8D469E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AE1F0-71B3-4E64-9BC3-B6E3FF6CF71C}" type="datetimeFigureOut">
              <a:rPr lang="en-US" smtClean="0"/>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AE1F0-71B3-4E64-9BC3-B6E3FF6CF71C}" type="datetimeFigureOut">
              <a:rPr lang="en-US" smtClean="0"/>
              <a:t>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AE1F0-71B3-4E64-9BC3-B6E3FF6CF71C}" type="datetimeFigureOut">
              <a:rPr lang="en-US" smtClean="0"/>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8E63D5F-B1FD-416D-BD7A-98FAF8D469E9}"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8156719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63D5F-B1FD-416D-BD7A-98FAF8D469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75292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93191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07679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38570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169924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78AE1F0-71B3-4E64-9BC3-B6E3FF6CF71C}" type="datetimeFigureOut">
              <a:rPr lang="en-US" smtClean="0"/>
              <a:t>1/20/2012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8E63D5F-B1FD-416D-BD7A-98FAF8D469E9}" type="slidenum">
              <a:rPr lang="en-US" smtClean="0"/>
              <a:t>‹#›</a:t>
            </a:fld>
            <a:endParaRPr lang="en-US"/>
          </a:p>
        </p:txBody>
      </p:sp>
    </p:spTree>
    <p:extLst>
      <p:ext uri="{BB962C8B-B14F-4D97-AF65-F5344CB8AC3E}">
        <p14:creationId xmlns:p14="http://schemas.microsoft.com/office/powerpoint/2010/main" val="229895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5886032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5886032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78AE1F0-71B3-4E64-9BC3-B6E3FF6CF71C}" type="datetimeFigureOut">
              <a:rPr lang="en-US" smtClean="0"/>
              <a:t>1/20/2012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8E63D5F-B1FD-416D-BD7A-98FAF8D469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hyperlink" Target="http://www.livestrong.com/article/23594-use-coconut-oil-hair-conditioner/" TargetMode="External"/><Relationship Id="rId2" Type="http://schemas.openxmlformats.org/officeDocument/2006/relationships/hyperlink" Target="http://www.trails.com/list_10179_tips-surviving-snow-cave.html" TargetMode="Externa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hyperlink" Target="http://www.travels.com/travel-tips/plan-a-trip/disney-world-secrets-tips/" TargetMode="External"/><Relationship Id="rId2" Type="http://schemas.openxmlformats.org/officeDocument/2006/relationships/hyperlink" Target="http://www.ehow.com/how_5639129_stop-shopaholic.html"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hyperlink" Target="http://www.ehow.com/how_107525_buy-restore-sell.html" TargetMode="External"/><Relationship Id="rId2" Type="http://schemas.openxmlformats.org/officeDocument/2006/relationships/hyperlink" Target="http://www.ehow.com/how_113579_freshen-smelly-shoes.html" TargetMode="Externa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www.livestrong.com/article/24166-overcome-nervousness-public-speaking/" TargetMode="External"/><Relationship Id="rId2" Type="http://schemas.openxmlformats.org/officeDocument/2006/relationships/hyperlink" Target="http://www.trails.com/list_1256_best-rain-jackets.html" TargetMode="Externa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hyperlink" Target="http://www.travels.com/destinations/asia/things-do-hong-kong/" TargetMode="External"/><Relationship Id="rId2" Type="http://schemas.openxmlformats.org/officeDocument/2006/relationships/hyperlink" Target="http://www.ehow.com/how_2259673_start-business-during-recession.html" TargetMode="Externa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hyperlink" Target="http://www.golflink.com/how_5269_forearm-grip-exercise.html"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Awesome Introductions and Why They Matter</a:t>
            </a:r>
            <a:endParaRPr lang="en-US" dirty="0"/>
          </a:p>
        </p:txBody>
      </p:sp>
      <p:sp>
        <p:nvSpPr>
          <p:cNvPr id="3" name="Subtitle 2"/>
          <p:cNvSpPr>
            <a:spLocks noGrp="1"/>
          </p:cNvSpPr>
          <p:nvPr>
            <p:ph type="subTitle" idx="1"/>
          </p:nvPr>
        </p:nvSpPr>
        <p:spPr/>
        <p:txBody>
          <a:bodyPr/>
          <a:lstStyle/>
          <a:p>
            <a:r>
              <a:rPr lang="en-US" dirty="0" err="1" smtClean="0"/>
              <a:t>Kovel</a:t>
            </a:r>
            <a:r>
              <a:rPr lang="en-US" dirty="0" smtClean="0"/>
              <a:t> 10</a:t>
            </a:r>
            <a:r>
              <a:rPr lang="en-US" baseline="30000" dirty="0" smtClean="0"/>
              <a:t>th</a:t>
            </a:r>
            <a:endParaRPr lang="en-US" dirty="0"/>
          </a:p>
        </p:txBody>
      </p:sp>
    </p:spTree>
    <p:extLst>
      <p:ext uri="{BB962C8B-B14F-4D97-AF65-F5344CB8AC3E}">
        <p14:creationId xmlns:p14="http://schemas.microsoft.com/office/powerpoint/2010/main" val="4193507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t>
            </a:r>
            <a:endParaRPr lang="en-US" dirty="0"/>
          </a:p>
        </p:txBody>
      </p:sp>
      <p:sp>
        <p:nvSpPr>
          <p:cNvPr id="3" name="Content Placeholder 2"/>
          <p:cNvSpPr>
            <a:spLocks noGrp="1"/>
          </p:cNvSpPr>
          <p:nvPr>
            <p:ph idx="1"/>
          </p:nvPr>
        </p:nvSpPr>
        <p:spPr/>
        <p:txBody>
          <a:bodyPr>
            <a:normAutofit/>
          </a:bodyPr>
          <a:lstStyle/>
          <a:p>
            <a:r>
              <a:rPr lang="en-US" b="1" dirty="0"/>
              <a:t>3. Tell the reader why they should care.</a:t>
            </a:r>
            <a:r>
              <a:rPr lang="en-US" dirty="0"/>
              <a:t/>
            </a:r>
            <a:br>
              <a:rPr lang="en-US" dirty="0"/>
            </a:br>
            <a:r>
              <a:rPr lang="en-US" dirty="0"/>
              <a:t>State the value-proposition. Explain why this subject is relevant to the reader’s everyday life. As my favorite writing professor used to say, every introduction needs both a “what” and a “so what?”.  Another way to put it: Make sure that at least one of your sentences could follow the imaginary preface, “This is important because…” If you can’t explain why your topic is relevant and valuable to the reader, you’re not doing your job.</a:t>
            </a:r>
            <a:br>
              <a:rPr lang="en-US" dirty="0"/>
            </a:br>
            <a:endParaRPr lang="en-US" dirty="0"/>
          </a:p>
        </p:txBody>
      </p:sp>
    </p:spTree>
    <p:extLst>
      <p:ext uri="{BB962C8B-B14F-4D97-AF65-F5344CB8AC3E}">
        <p14:creationId xmlns:p14="http://schemas.microsoft.com/office/powerpoint/2010/main" val="1571836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Examples</a:t>
            </a:r>
            <a:endParaRPr lang="en-US" dirty="0"/>
          </a:p>
        </p:txBody>
      </p:sp>
      <p:sp>
        <p:nvSpPr>
          <p:cNvPr id="3" name="Content Placeholder 2"/>
          <p:cNvSpPr>
            <a:spLocks noGrp="1"/>
          </p:cNvSpPr>
          <p:nvPr>
            <p:ph idx="1"/>
          </p:nvPr>
        </p:nvSpPr>
        <p:spPr/>
        <p:txBody>
          <a:bodyPr>
            <a:normAutofit/>
          </a:bodyPr>
          <a:lstStyle/>
          <a:p>
            <a:r>
              <a:rPr lang="en-US" u="sng" dirty="0"/>
              <a:t>Good examples:</a:t>
            </a:r>
            <a:r>
              <a:rPr lang="en-US" dirty="0"/>
              <a:t/>
            </a:r>
            <a:br>
              <a:rPr lang="en-US" dirty="0"/>
            </a:br>
            <a:r>
              <a:rPr lang="en-US" i="1" dirty="0"/>
              <a:t>“If you find yourself stuck overnight and are forced to build a snow cave, there are a few precautions to keep in mind that could save your life and all your fingers and toes as well.”</a:t>
            </a:r>
            <a:r>
              <a:rPr lang="en-US" dirty="0"/>
              <a:t> (</a:t>
            </a:r>
            <a:r>
              <a:rPr lang="en-US" dirty="0">
                <a:hlinkClick r:id="rId2"/>
              </a:rPr>
              <a:t>Tips for Surviving in a Snow Cave</a:t>
            </a:r>
            <a:r>
              <a:rPr lang="en-US" dirty="0"/>
              <a:t> on Trails.com)</a:t>
            </a:r>
            <a:br>
              <a:rPr lang="en-US" dirty="0"/>
            </a:br>
            <a:r>
              <a:rPr lang="en-US" dirty="0"/>
              <a:t>Why: (This is important because) Reading this article could not only save my life, but also ensure I will keep my digits in an emergency.</a:t>
            </a:r>
            <a:br>
              <a:rPr lang="en-US" dirty="0"/>
            </a:br>
            <a:r>
              <a:rPr lang="en-US" dirty="0"/>
              <a:t/>
            </a:r>
            <a:br>
              <a:rPr lang="en-US" dirty="0"/>
            </a:br>
            <a:r>
              <a:rPr lang="en-US" i="1" dirty="0"/>
              <a:t> “You can replace expensive deep conditioning salon treatments by using coconut oil as a hair conditioner at home”</a:t>
            </a:r>
            <a:r>
              <a:rPr lang="en-US" dirty="0"/>
              <a:t> (</a:t>
            </a:r>
            <a:r>
              <a:rPr lang="en-US" dirty="0">
                <a:hlinkClick r:id="rId3"/>
              </a:rPr>
              <a:t>How to Use Coconut Oil for Hair Conditioner</a:t>
            </a:r>
            <a:r>
              <a:rPr lang="en-US" dirty="0"/>
              <a:t> on LIVESTRONG.COM)</a:t>
            </a:r>
            <a:br>
              <a:rPr lang="en-US" dirty="0"/>
            </a:br>
            <a:r>
              <a:rPr lang="en-US" dirty="0"/>
              <a:t>Why: (This is important because) I can save money by using a hair product I’ve never heard of, and don’t know how to use.</a:t>
            </a:r>
            <a:br>
              <a:rPr lang="en-US" dirty="0"/>
            </a:br>
            <a:endParaRPr lang="en-US" dirty="0"/>
          </a:p>
        </p:txBody>
      </p:sp>
    </p:spTree>
    <p:extLst>
      <p:ext uri="{BB962C8B-B14F-4D97-AF65-F5344CB8AC3E}">
        <p14:creationId xmlns:p14="http://schemas.microsoft.com/office/powerpoint/2010/main" val="285781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Good Examples</a:t>
            </a:r>
            <a:endParaRPr lang="en-US" dirty="0"/>
          </a:p>
        </p:txBody>
      </p:sp>
      <p:sp>
        <p:nvSpPr>
          <p:cNvPr id="3" name="Content Placeholder 2"/>
          <p:cNvSpPr>
            <a:spLocks noGrp="1"/>
          </p:cNvSpPr>
          <p:nvPr>
            <p:ph idx="1"/>
          </p:nvPr>
        </p:nvSpPr>
        <p:spPr/>
        <p:txBody>
          <a:bodyPr>
            <a:normAutofit/>
          </a:bodyPr>
          <a:lstStyle/>
          <a:p>
            <a:r>
              <a:rPr lang="en-US" i="1" dirty="0"/>
              <a:t>“But when shopping becomes a problem – namely, if you fall into extreme debt as a result of it – there are a few things you can do to tame your inner shopaholic.”</a:t>
            </a:r>
            <a:r>
              <a:rPr lang="en-US" dirty="0"/>
              <a:t> (</a:t>
            </a:r>
            <a:r>
              <a:rPr lang="en-US" dirty="0">
                <a:hlinkClick r:id="rId2"/>
              </a:rPr>
              <a:t>How to Stop a Shopaholic</a:t>
            </a:r>
            <a:r>
              <a:rPr lang="en-US" dirty="0"/>
              <a:t> on eHow.com)</a:t>
            </a:r>
            <a:br>
              <a:rPr lang="en-US" dirty="0"/>
            </a:br>
            <a:r>
              <a:rPr lang="en-US" dirty="0"/>
              <a:t>Why: (This is important because) Now I understand that being a shopaholic is a real problem, not just a punch line in a Cathy cartoon.</a:t>
            </a:r>
            <a:br>
              <a:rPr lang="en-US" dirty="0"/>
            </a:br>
            <a:r>
              <a:rPr lang="en-US" dirty="0"/>
              <a:t/>
            </a:r>
            <a:br>
              <a:rPr lang="en-US" dirty="0"/>
            </a:br>
            <a:r>
              <a:rPr lang="en-US" dirty="0"/>
              <a:t>“With these advantages in mind, you may not control Disney World, but at least you can loosen the control it has over you and your party.” (</a:t>
            </a:r>
            <a:r>
              <a:rPr lang="en-US" dirty="0">
                <a:hlinkClick r:id="rId3"/>
              </a:rPr>
              <a:t>Disney World Secrets &amp; Tips</a:t>
            </a:r>
            <a:r>
              <a:rPr lang="en-US" dirty="0"/>
              <a:t> on Travels.com)</a:t>
            </a:r>
            <a:br>
              <a:rPr lang="en-US" dirty="0"/>
            </a:br>
            <a:r>
              <a:rPr lang="en-US" dirty="0"/>
              <a:t>Why: (This is important because) It keeps things realistic – this article won’t help me conquer Disney completely, but it will at least help me tame the beast.</a:t>
            </a:r>
          </a:p>
          <a:p>
            <a:r>
              <a:rPr lang="en-US" dirty="0"/>
              <a:t> </a:t>
            </a:r>
          </a:p>
          <a:p>
            <a:endParaRPr lang="en-US" dirty="0"/>
          </a:p>
        </p:txBody>
      </p:sp>
    </p:spTree>
    <p:extLst>
      <p:ext uri="{BB962C8B-B14F-4D97-AF65-F5344CB8AC3E}">
        <p14:creationId xmlns:p14="http://schemas.microsoft.com/office/powerpoint/2010/main" val="199479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Seconds</a:t>
            </a:r>
            <a:endParaRPr lang="en-US" dirty="0"/>
          </a:p>
        </p:txBody>
      </p:sp>
      <p:sp>
        <p:nvSpPr>
          <p:cNvPr id="3" name="Content Placeholder 2"/>
          <p:cNvSpPr>
            <a:spLocks noGrp="1"/>
          </p:cNvSpPr>
          <p:nvPr>
            <p:ph idx="1"/>
          </p:nvPr>
        </p:nvSpPr>
        <p:spPr/>
        <p:txBody>
          <a:bodyPr>
            <a:noAutofit/>
          </a:bodyPr>
          <a:lstStyle/>
          <a:p>
            <a:pPr marL="0" indent="0">
              <a:buNone/>
            </a:pPr>
            <a:r>
              <a:rPr lang="en-US" sz="1800" dirty="0"/>
              <a:t/>
            </a:r>
            <a:br>
              <a:rPr lang="en-US" sz="1800" dirty="0"/>
            </a:br>
            <a:r>
              <a:rPr lang="en-US" sz="1800" dirty="0" smtClean="0"/>
              <a:t>That’s </a:t>
            </a:r>
            <a:r>
              <a:rPr lang="en-US" sz="1800" dirty="0"/>
              <a:t>how long social media marketers claim you have to get someone’s </a:t>
            </a:r>
            <a:r>
              <a:rPr lang="en-US" sz="1800" dirty="0" smtClean="0"/>
              <a:t>attention. </a:t>
            </a:r>
            <a:r>
              <a:rPr lang="en-US" sz="1800" dirty="0"/>
              <a:t>Actual statistics </a:t>
            </a:r>
            <a:r>
              <a:rPr lang="en-US" sz="1800" dirty="0" smtClean="0"/>
              <a:t>about </a:t>
            </a:r>
            <a:r>
              <a:rPr lang="en-US" sz="1800" dirty="0"/>
              <a:t>reading vary by study, but their overarching message is loud and clear: First impressions matter more than ever.</a:t>
            </a:r>
            <a:br>
              <a:rPr lang="en-US" sz="1800" dirty="0"/>
            </a:br>
            <a:r>
              <a:rPr lang="en-US" sz="1800" dirty="0"/>
              <a:t/>
            </a:r>
            <a:br>
              <a:rPr lang="en-US" sz="1800" dirty="0"/>
            </a:br>
            <a:r>
              <a:rPr lang="en-US" sz="1800" b="1" dirty="0"/>
              <a:t>Like a job interview or first date, an Introduction is your first and best chance to make a lasting impression.</a:t>
            </a:r>
            <a:r>
              <a:rPr lang="en-US" sz="1800" dirty="0"/>
              <a:t> </a:t>
            </a:r>
            <a:r>
              <a:rPr lang="en-US" sz="1800" dirty="0" smtClean="0"/>
              <a:t> </a:t>
            </a:r>
            <a:r>
              <a:rPr lang="en-US" sz="1800" dirty="0"/>
              <a:t>It’s your job to convince them that it’s in their best interest to stick around.</a:t>
            </a:r>
            <a:br>
              <a:rPr lang="en-US" sz="1800" dirty="0"/>
            </a:br>
            <a:r>
              <a:rPr lang="en-US" sz="1800" dirty="0"/>
              <a:t/>
            </a:r>
            <a:br>
              <a:rPr lang="en-US" sz="1800" dirty="0"/>
            </a:br>
            <a:r>
              <a:rPr lang="en-US" sz="1800" dirty="0"/>
              <a:t>This is not an easy task. To craft a successful Introduction, a writer must strike a delicate balance between flash and substance (a catchy opener will always fall flat without a later statement of purpose). Finding that balance is a challenge for any writer, because it’s a skill more than a talent, a way of training your brain that must be practiced like musical scales.  </a:t>
            </a:r>
            <a:br>
              <a:rPr lang="en-US" sz="1800" dirty="0"/>
            </a:br>
            <a:endParaRPr lang="en-US" sz="1800" dirty="0"/>
          </a:p>
        </p:txBody>
      </p:sp>
    </p:spTree>
    <p:extLst>
      <p:ext uri="{BB962C8B-B14F-4D97-AF65-F5344CB8AC3E}">
        <p14:creationId xmlns:p14="http://schemas.microsoft.com/office/powerpoint/2010/main" val="160613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Do This?</a:t>
            </a:r>
            <a:endParaRPr lang="en-US" dirty="0"/>
          </a:p>
        </p:txBody>
      </p:sp>
      <p:sp>
        <p:nvSpPr>
          <p:cNvPr id="3" name="Content Placeholder 2"/>
          <p:cNvSpPr>
            <a:spLocks noGrp="1"/>
          </p:cNvSpPr>
          <p:nvPr>
            <p:ph idx="1"/>
          </p:nvPr>
        </p:nvSpPr>
        <p:spPr/>
        <p:txBody>
          <a:bodyPr>
            <a:normAutofit/>
          </a:bodyPr>
          <a:lstStyle/>
          <a:p>
            <a:r>
              <a:rPr lang="en-US" sz="2000" b="1" dirty="0"/>
              <a:t>1.  Grab the reader’s attention immediately with a killer opening sentence.</a:t>
            </a:r>
            <a:r>
              <a:rPr lang="en-US" sz="2000" dirty="0"/>
              <a:t/>
            </a:r>
            <a:br>
              <a:rPr lang="en-US" sz="2000" dirty="0"/>
            </a:br>
            <a:r>
              <a:rPr lang="en-US" sz="2000" dirty="0"/>
              <a:t>Go for the jugular with the very first sentence. In journalism this is called a </a:t>
            </a:r>
            <a:r>
              <a:rPr lang="en-US" sz="2000" b="1" dirty="0" smtClean="0"/>
              <a:t>lead</a:t>
            </a:r>
            <a:r>
              <a:rPr lang="en-US" sz="2000" dirty="0" smtClean="0"/>
              <a:t>, </a:t>
            </a:r>
            <a:r>
              <a:rPr lang="en-US" sz="2000" dirty="0"/>
              <a:t>and it’s crucial that you hook your reader with it. Don’t waste time on the vague or obvious. Write targeted opening sentences that provide the reader with context, so he immediately understands the article’s focus.</a:t>
            </a:r>
            <a:br>
              <a:rPr lang="en-US" sz="2000" dirty="0"/>
            </a:br>
            <a:endParaRPr lang="en-US" sz="2000" dirty="0"/>
          </a:p>
        </p:txBody>
      </p:sp>
    </p:spTree>
    <p:extLst>
      <p:ext uri="{BB962C8B-B14F-4D97-AF65-F5344CB8AC3E}">
        <p14:creationId xmlns:p14="http://schemas.microsoft.com/office/powerpoint/2010/main" val="411601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Examples</a:t>
            </a:r>
            <a:endParaRPr lang="en-US" dirty="0"/>
          </a:p>
        </p:txBody>
      </p:sp>
      <p:sp>
        <p:nvSpPr>
          <p:cNvPr id="3" name="Content Placeholder 2"/>
          <p:cNvSpPr>
            <a:spLocks noGrp="1"/>
          </p:cNvSpPr>
          <p:nvPr>
            <p:ph idx="1"/>
          </p:nvPr>
        </p:nvSpPr>
        <p:spPr/>
        <p:txBody>
          <a:bodyPr>
            <a:normAutofit lnSpcReduction="10000"/>
          </a:bodyPr>
          <a:lstStyle/>
          <a:p>
            <a:r>
              <a:rPr lang="en-US" u="sng" dirty="0"/>
              <a:t>Good examples:</a:t>
            </a:r>
            <a:r>
              <a:rPr lang="en-US" dirty="0"/>
              <a:t/>
            </a:r>
            <a:br>
              <a:rPr lang="en-US" dirty="0"/>
            </a:br>
            <a:r>
              <a:rPr lang="en-US" dirty="0"/>
              <a:t/>
            </a:r>
            <a:br>
              <a:rPr lang="en-US" dirty="0"/>
            </a:br>
            <a:r>
              <a:rPr lang="en-US" i="1" dirty="0"/>
              <a:t> “Odor-causing bacteria thrive in dark, damp spaces, which makes your sweaty </a:t>
            </a:r>
            <a:r>
              <a:rPr lang="en-US" i="1" dirty="0" err="1"/>
              <a:t>tennies</a:t>
            </a:r>
            <a:r>
              <a:rPr lang="en-US" i="1" dirty="0"/>
              <a:t> an ideal habitat.”</a:t>
            </a:r>
            <a:r>
              <a:rPr lang="en-US" dirty="0"/>
              <a:t> (</a:t>
            </a:r>
            <a:r>
              <a:rPr lang="en-US" dirty="0">
                <a:hlinkClick r:id="rId2"/>
              </a:rPr>
              <a:t>How to Freshen Smelly Shoes</a:t>
            </a:r>
            <a:r>
              <a:rPr lang="en-US" dirty="0"/>
              <a:t> on eHow.com)</a:t>
            </a:r>
            <a:br>
              <a:rPr lang="en-US" dirty="0"/>
            </a:br>
            <a:r>
              <a:rPr lang="en-US" dirty="0"/>
              <a:t>Why: The writer used powerful adjectives to summon a really gross image that led to a call to action. I definitely don’t feel the same way about the beat-up Converse I’m currently wearing… </a:t>
            </a:r>
            <a:br>
              <a:rPr lang="en-US" dirty="0"/>
            </a:br>
            <a:r>
              <a:rPr lang="en-US" dirty="0"/>
              <a:t/>
            </a:r>
            <a:br>
              <a:rPr lang="en-US" dirty="0"/>
            </a:br>
            <a:r>
              <a:rPr lang="en-US" i="1" dirty="0"/>
              <a:t>“It may look like an aging heap of rusted metal to some, but you know with a little elbow grease you can bring that beauty back to life.”</a:t>
            </a:r>
            <a:r>
              <a:rPr lang="en-US" dirty="0"/>
              <a:t> (</a:t>
            </a:r>
            <a:r>
              <a:rPr lang="en-US" dirty="0">
                <a:hlinkClick r:id="rId3"/>
              </a:rPr>
              <a:t>How to Buy, Restore and Sell a Vintage Car</a:t>
            </a:r>
            <a:r>
              <a:rPr lang="en-US" dirty="0"/>
              <a:t> on eHow.com)</a:t>
            </a:r>
            <a:br>
              <a:rPr lang="en-US" dirty="0"/>
            </a:br>
            <a:r>
              <a:rPr lang="en-US" dirty="0"/>
              <a:t>Why: A title like this is geared toward hobbyists – the casual motorist is probably not reading about how to fix up old cars for fun – and by confidently addressing a specific audience, the writer establishes credibility.</a:t>
            </a:r>
            <a:br>
              <a:rPr lang="en-US" dirty="0"/>
            </a:br>
            <a:endParaRPr lang="en-US" dirty="0"/>
          </a:p>
        </p:txBody>
      </p:sp>
    </p:spTree>
    <p:extLst>
      <p:ext uri="{BB962C8B-B14F-4D97-AF65-F5344CB8AC3E}">
        <p14:creationId xmlns:p14="http://schemas.microsoft.com/office/powerpoint/2010/main" val="3581201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Good Examples</a:t>
            </a:r>
            <a:endParaRPr lang="en-US" dirty="0"/>
          </a:p>
        </p:txBody>
      </p:sp>
      <p:sp>
        <p:nvSpPr>
          <p:cNvPr id="3" name="Content Placeholder 2"/>
          <p:cNvSpPr>
            <a:spLocks noGrp="1"/>
          </p:cNvSpPr>
          <p:nvPr>
            <p:ph idx="1"/>
          </p:nvPr>
        </p:nvSpPr>
        <p:spPr/>
        <p:txBody>
          <a:bodyPr>
            <a:normAutofit/>
          </a:bodyPr>
          <a:lstStyle/>
          <a:p>
            <a:r>
              <a:rPr lang="en-US" i="1" dirty="0" smtClean="0"/>
              <a:t>“Having the right rain jacket can make the difference between an average trip and an enjoyable trip.”</a:t>
            </a:r>
            <a:r>
              <a:rPr lang="en-US" dirty="0" smtClean="0"/>
              <a:t> (</a:t>
            </a:r>
            <a:r>
              <a:rPr lang="en-US" dirty="0" smtClean="0">
                <a:hlinkClick r:id="rId2"/>
              </a:rPr>
              <a:t>The Best Rain Jackets</a:t>
            </a:r>
            <a:r>
              <a:rPr lang="en-US" dirty="0" smtClean="0"/>
              <a:t> on Trails.com)</a:t>
            </a:r>
            <a:br>
              <a:rPr lang="en-US" dirty="0" smtClean="0"/>
            </a:br>
            <a:r>
              <a:rPr lang="en-US" dirty="0" smtClean="0"/>
              <a:t>Why: It’s not the sexiest opening line ever written, but I immediately understood the stakes. I wanted to keep reading to make sure I had the “right” jacket.</a:t>
            </a:r>
            <a:br>
              <a:rPr lang="en-US" dirty="0" smtClean="0"/>
            </a:br>
            <a:r>
              <a:rPr lang="en-US" dirty="0" smtClean="0"/>
              <a:t/>
            </a:r>
            <a:br>
              <a:rPr lang="en-US" dirty="0" smtClean="0"/>
            </a:br>
            <a:r>
              <a:rPr lang="en-US" i="1" dirty="0" smtClean="0"/>
              <a:t> “No matter how good you are in your field, you can lose respect among your peers if you cannot overcome nervousness in public speaking, say counselors at the Leaders Institute.”</a:t>
            </a:r>
            <a:r>
              <a:rPr lang="en-US" dirty="0" smtClean="0"/>
              <a:t> (</a:t>
            </a:r>
            <a:r>
              <a:rPr lang="en-US" dirty="0" smtClean="0">
                <a:hlinkClick r:id="rId3"/>
              </a:rPr>
              <a:t>How to Overcome Nervousness in Public Speaking</a:t>
            </a:r>
            <a:r>
              <a:rPr lang="en-US" dirty="0" smtClean="0"/>
              <a:t> on LIVESTRONG.COM) </a:t>
            </a:r>
            <a:br>
              <a:rPr lang="en-US" dirty="0" smtClean="0"/>
            </a:br>
            <a:r>
              <a:rPr lang="en-US" dirty="0" smtClean="0"/>
              <a:t>Why: Citing a credible source in the opener takes a vague statement and makes it concrete, transforming it from anecdotal evidence to fact.</a:t>
            </a:r>
            <a:endParaRPr lang="en-US" dirty="0"/>
          </a:p>
        </p:txBody>
      </p:sp>
    </p:spTree>
    <p:extLst>
      <p:ext uri="{BB962C8B-B14F-4D97-AF65-F5344CB8AC3E}">
        <p14:creationId xmlns:p14="http://schemas.microsoft.com/office/powerpoint/2010/main" val="3240335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These</a:t>
            </a:r>
            <a:endParaRPr lang="en-US" dirty="0"/>
          </a:p>
        </p:txBody>
      </p:sp>
      <p:sp>
        <p:nvSpPr>
          <p:cNvPr id="3" name="Content Placeholder 2"/>
          <p:cNvSpPr>
            <a:spLocks noGrp="1"/>
          </p:cNvSpPr>
          <p:nvPr>
            <p:ph idx="1"/>
          </p:nvPr>
        </p:nvSpPr>
        <p:spPr/>
        <p:txBody>
          <a:bodyPr>
            <a:normAutofit lnSpcReduction="10000"/>
          </a:bodyPr>
          <a:lstStyle/>
          <a:p>
            <a:r>
              <a:rPr lang="en-US" u="sng" dirty="0"/>
              <a:t>Types of openers to avoid:</a:t>
            </a:r>
            <a:r>
              <a:rPr lang="en-US" dirty="0"/>
              <a:t/>
            </a:r>
            <a:br>
              <a:rPr lang="en-US" dirty="0"/>
            </a:br>
            <a:r>
              <a:rPr lang="en-US" i="1" dirty="0"/>
              <a:t>“Paris is the capital city of France, known for its museums, cathedrals and rich culture.”</a:t>
            </a:r>
            <a:r>
              <a:rPr lang="en-US" dirty="0"/>
              <a:t/>
            </a:r>
            <a:br>
              <a:rPr lang="en-US" dirty="0"/>
            </a:br>
            <a:r>
              <a:rPr lang="en-US" dirty="0"/>
              <a:t>Why: Introducing the topic is great. Introducing the topic with a string of generic observations is not. Use the </a:t>
            </a:r>
            <a:r>
              <a:rPr lang="en-US" b="1" dirty="0"/>
              <a:t>Substitution Test</a:t>
            </a:r>
            <a:r>
              <a:rPr lang="en-US" dirty="0"/>
              <a:t>: If you can swap in another noun for the subject, your Introduction is too vague. (This statement could apply to any major city in Europe, for instance. Or to Mexico City, for that matter.)</a:t>
            </a:r>
            <a:br>
              <a:rPr lang="en-US" dirty="0"/>
            </a:br>
            <a:r>
              <a:rPr lang="en-US" dirty="0"/>
              <a:t/>
            </a:r>
            <a:br>
              <a:rPr lang="en-US" dirty="0"/>
            </a:br>
            <a:r>
              <a:rPr lang="en-US" i="1" dirty="0"/>
              <a:t> “Healthy eating is an important part of any wellness program.”</a:t>
            </a:r>
            <a:r>
              <a:rPr lang="en-US" dirty="0"/>
              <a:t/>
            </a:r>
            <a:br>
              <a:rPr lang="en-US" dirty="0"/>
            </a:br>
            <a:r>
              <a:rPr lang="en-US" dirty="0"/>
              <a:t>Why: Really? Healthy eating leads to wellness? I had no idea.</a:t>
            </a:r>
            <a:br>
              <a:rPr lang="en-US" dirty="0"/>
            </a:br>
            <a:r>
              <a:rPr lang="en-US" dirty="0"/>
              <a:t/>
            </a:r>
            <a:br>
              <a:rPr lang="en-US" dirty="0"/>
            </a:br>
            <a:r>
              <a:rPr lang="en-US" i="1" dirty="0"/>
              <a:t> “Have you ever spilled red wine on a carpet and didn’t know what to do?”</a:t>
            </a:r>
            <a:r>
              <a:rPr lang="en-US" dirty="0"/>
              <a:t/>
            </a:r>
            <a:br>
              <a:rPr lang="en-US" dirty="0"/>
            </a:br>
            <a:r>
              <a:rPr lang="en-US" dirty="0"/>
              <a:t>Why: Avoid question </a:t>
            </a:r>
            <a:r>
              <a:rPr lang="en-US" dirty="0" err="1"/>
              <a:t>ledes</a:t>
            </a:r>
            <a:r>
              <a:rPr lang="en-US" dirty="0"/>
              <a:t> like the plague – you’re not giving the reader context for the story, you’re taking them out of it. Instead, figure out how to write a sentence that contains the answer to your question.</a:t>
            </a:r>
          </a:p>
          <a:p>
            <a:endParaRPr lang="en-US" dirty="0"/>
          </a:p>
        </p:txBody>
      </p:sp>
    </p:spTree>
    <p:extLst>
      <p:ext uri="{BB962C8B-B14F-4D97-AF65-F5344CB8AC3E}">
        <p14:creationId xmlns:p14="http://schemas.microsoft.com/office/powerpoint/2010/main" val="371661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b="1" dirty="0"/>
              <a:t>2.  Explain how your article will answer the question put forth in the title.</a:t>
            </a:r>
            <a:r>
              <a:rPr lang="en-US" dirty="0"/>
              <a:t/>
            </a:r>
            <a:br>
              <a:rPr lang="en-US" dirty="0"/>
            </a:br>
            <a:r>
              <a:rPr lang="en-US" dirty="0"/>
              <a:t>After you’ve gotten your reader’s attention, it’s time to pull back and give her the big picture. Tell her why she’s reading and why she should continue. </a:t>
            </a:r>
          </a:p>
        </p:txBody>
      </p:sp>
    </p:spTree>
    <p:extLst>
      <p:ext uri="{BB962C8B-B14F-4D97-AF65-F5344CB8AC3E}">
        <p14:creationId xmlns:p14="http://schemas.microsoft.com/office/powerpoint/2010/main" val="129533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Examples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t>“</a:t>
            </a:r>
            <a:r>
              <a:rPr lang="en-US" i="1" dirty="0"/>
              <a:t>According to ‘USA Today,’ a recession may be the best time to start a new business. Many well-known businesses began during a recession, such as Disney and Microsoft. With a bit of research, careful planning and frugality, you might discover that now is the time for you to launch your dream.”</a:t>
            </a:r>
            <a:r>
              <a:rPr lang="en-US" dirty="0"/>
              <a:t> (</a:t>
            </a:r>
            <a:r>
              <a:rPr lang="en-US" dirty="0">
                <a:hlinkClick r:id="rId2"/>
              </a:rPr>
              <a:t>How to Start a Business During a Recession</a:t>
            </a:r>
            <a:r>
              <a:rPr lang="en-US" dirty="0"/>
              <a:t> on eHow.com)</a:t>
            </a:r>
            <a:br>
              <a:rPr lang="en-US" dirty="0"/>
            </a:br>
            <a:r>
              <a:rPr lang="en-US" dirty="0"/>
              <a:t>Why: Opens with a surprising fact from a credible source, backs it up with more evidence, and tells me where the article is going – I expect tips on how to research, plan and save money so I can start my own business.</a:t>
            </a:r>
            <a:br>
              <a:rPr lang="en-US" dirty="0"/>
            </a:br>
            <a:r>
              <a:rPr lang="en-US" dirty="0"/>
              <a:t/>
            </a:r>
            <a:br>
              <a:rPr lang="en-US" dirty="0"/>
            </a:br>
            <a:r>
              <a:rPr lang="en-US" i="1" dirty="0"/>
              <a:t> “Hong Kong is an impressive city where skyscrapers and busy highways mix with temples, gardens and museums covering a story spanning more than a millennium. For visitors, Hong Kong can be overwhelming to the senses. But while picking just a few attractions may seem difficult, the best way to make the most of the city is to explore all its different corners, old, new and exciting.”</a:t>
            </a:r>
            <a:r>
              <a:rPr lang="en-US" dirty="0"/>
              <a:t> (</a:t>
            </a:r>
            <a:r>
              <a:rPr lang="en-US" dirty="0">
                <a:hlinkClick r:id="rId3"/>
              </a:rPr>
              <a:t>Things to Do in Hong Kong</a:t>
            </a:r>
            <a:r>
              <a:rPr lang="en-US" dirty="0"/>
              <a:t> on Travels.com)</a:t>
            </a:r>
            <a:br>
              <a:rPr lang="en-US" dirty="0"/>
            </a:br>
            <a:r>
              <a:rPr lang="en-US" dirty="0"/>
              <a:t>Why: It tells me off the bat that Hong Kong is complicated, and by tempering my expectations for the article, I also understand that the list is going to contain a wide range of ideas that barely scratch the surface.</a:t>
            </a:r>
            <a:br>
              <a:rPr lang="en-US" dirty="0"/>
            </a:br>
            <a:endParaRPr lang="en-US" dirty="0"/>
          </a:p>
        </p:txBody>
      </p:sp>
    </p:spTree>
    <p:extLst>
      <p:ext uri="{BB962C8B-B14F-4D97-AF65-F5344CB8AC3E}">
        <p14:creationId xmlns:p14="http://schemas.microsoft.com/office/powerpoint/2010/main" val="1824355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Good Example</a:t>
            </a:r>
            <a:endParaRPr lang="en-US" dirty="0"/>
          </a:p>
        </p:txBody>
      </p:sp>
      <p:sp>
        <p:nvSpPr>
          <p:cNvPr id="3" name="Content Placeholder 2"/>
          <p:cNvSpPr>
            <a:spLocks noGrp="1"/>
          </p:cNvSpPr>
          <p:nvPr>
            <p:ph idx="1"/>
          </p:nvPr>
        </p:nvSpPr>
        <p:spPr/>
        <p:txBody>
          <a:bodyPr>
            <a:normAutofit/>
          </a:bodyPr>
          <a:lstStyle/>
          <a:p>
            <a:r>
              <a:rPr lang="en-US" dirty="0" smtClean="0"/>
              <a:t/>
            </a:r>
            <a:br>
              <a:rPr lang="en-US" dirty="0" smtClean="0"/>
            </a:br>
            <a:r>
              <a:rPr lang="en-US" i="1" dirty="0" smtClean="0"/>
              <a:t> “A great golf swing is dependent on timing, flexibility, muscle memory and, to a lesser extent, strength. In particular, strong forearms help you control the club from the grip all the way out to the club face as it strikes the ball, hopefully along the target line you've intended. These three exercises will help you strengthen your forearms and work your way to a more controllable swing.”</a:t>
            </a:r>
            <a:r>
              <a:rPr lang="en-US" dirty="0" smtClean="0"/>
              <a:t> (</a:t>
            </a:r>
            <a:r>
              <a:rPr lang="en-US" dirty="0" smtClean="0">
                <a:hlinkClick r:id="rId2"/>
              </a:rPr>
              <a:t>Forearm Golf Exercise</a:t>
            </a:r>
            <a:r>
              <a:rPr lang="en-US" dirty="0" smtClean="0"/>
              <a:t> on GolfLink.com)</a:t>
            </a:r>
            <a:br>
              <a:rPr lang="en-US" dirty="0" smtClean="0"/>
            </a:br>
            <a:r>
              <a:rPr lang="en-US" dirty="0" smtClean="0"/>
              <a:t>Why: Sometimes an Introduction only needs to accomplish one task; in this case, it clearly explains why I should be doing forearm exercises for golf.</a:t>
            </a:r>
          </a:p>
          <a:p>
            <a:endParaRPr lang="en-US" dirty="0"/>
          </a:p>
        </p:txBody>
      </p:sp>
    </p:spTree>
    <p:extLst>
      <p:ext uri="{BB962C8B-B14F-4D97-AF65-F5344CB8AC3E}">
        <p14:creationId xmlns:p14="http://schemas.microsoft.com/office/powerpoint/2010/main" val="2472625334"/>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208</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iRespondQuestionMaster</vt:lpstr>
      <vt:lpstr>iRespondGraphMaster</vt:lpstr>
      <vt:lpstr>Angles</vt:lpstr>
      <vt:lpstr>Awesome Introductions and Why They Matter</vt:lpstr>
      <vt:lpstr>Four Seconds</vt:lpstr>
      <vt:lpstr>How Can I Do This?</vt:lpstr>
      <vt:lpstr>Good Examples</vt:lpstr>
      <vt:lpstr>More Good Examples</vt:lpstr>
      <vt:lpstr>Avoid These</vt:lpstr>
      <vt:lpstr>Next…</vt:lpstr>
      <vt:lpstr>Good Examples</vt:lpstr>
      <vt:lpstr>Another Good Example</vt:lpstr>
      <vt:lpstr>So What? </vt:lpstr>
      <vt:lpstr>Good Examples</vt:lpstr>
      <vt:lpstr>More Good 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Awesome Introductions and Why They Matter</dc:title>
  <dc:creator>Lindsay Kovel</dc:creator>
  <cp:lastModifiedBy>Lindsay Kovel</cp:lastModifiedBy>
  <cp:revision>2</cp:revision>
  <dcterms:created xsi:type="dcterms:W3CDTF">2012-01-20T13:42:18Z</dcterms:created>
  <dcterms:modified xsi:type="dcterms:W3CDTF">2012-01-20T14:18:16Z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