
<file path=[Content_Types].xml><?xml version="1.0" encoding="utf-8"?>
<Types xmlns="http://schemas.openxmlformats.org/package/2006/content-types">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Masters/slideMaster2.xml" ContentType="application/vnd.openxmlformats-officedocument.presentationml.slideMaster+xml"/>
  <Override PartName="/ppt/slideLayouts/slideLayout31.xml" ContentType="application/vnd.openxmlformats-officedocument.presentationml.slideLayout+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Layouts/slideLayout28.xml" ContentType="application/vnd.openxmlformats-officedocument.presentationml.slideLayout+xml"/>
  <Default Extension="xml" ContentType="application/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Masters/slideMaster3.xml" ContentType="application/vnd.openxmlformats-officedocument.presentationml.slideMaster+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72" r:id="rId2"/>
    <p:sldMasterId id="2147483720"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1pPr>
    <a:lvl2pPr marL="4572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2pPr>
    <a:lvl3pPr marL="9144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3pPr>
    <a:lvl4pPr marL="13716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4pPr>
    <a:lvl5pPr marL="1828800" algn="l" rtl="0" fontAlgn="base">
      <a:spcBef>
        <a:spcPct val="0"/>
      </a:spcBef>
      <a:spcAft>
        <a:spcPct val="0"/>
      </a:spcAft>
      <a:defRPr kern="1200">
        <a:solidFill>
          <a:schemeClr val="tx1"/>
        </a:solidFill>
        <a:latin typeface="Arial" pitchFamily="127" charset="0"/>
        <a:ea typeface="ＭＳ Ｐゴシック" pitchFamily="127" charset="-128"/>
        <a:cs typeface="ＭＳ Ｐゴシック" pitchFamily="127" charset="-128"/>
      </a:defRPr>
    </a:lvl5pPr>
    <a:lvl6pPr marL="22860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6pPr>
    <a:lvl7pPr marL="27432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7pPr>
    <a:lvl8pPr marL="32004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8pPr>
    <a:lvl9pPr marL="3657600" algn="l" defTabSz="457200" rtl="0" eaLnBrk="1" latinLnBrk="0" hangingPunct="1">
      <a:defRPr kern="1200">
        <a:solidFill>
          <a:schemeClr val="tx1"/>
        </a:solidFill>
        <a:latin typeface="Arial" pitchFamily="127" charset="0"/>
        <a:ea typeface="ＭＳ Ｐゴシック" pitchFamily="127" charset="-128"/>
        <a:cs typeface="ＭＳ Ｐゴシック" pitchFamily="127"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4660"/>
  </p:normalViewPr>
  <p:slideViewPr>
    <p:cSldViewPr>
      <p:cViewPr varScale="1">
        <p:scale>
          <a:sx n="85" d="100"/>
          <a:sy n="85" d="100"/>
        </p:scale>
        <p:origin x="-888" y="-1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195D576-8866-4724-87B3-969D3362B1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33FF850-ADD4-4BAA-B159-7E8AE3392F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ECE3D8D-D89B-4784-80C2-857AC333AB55}"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080C028-33BE-4A17-857A-03C9E93A823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6AA9DA5-FFE2-4A37-8CBA-7C0783853118}"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E15AAC1-1041-4990-944B-3B4CFA5DC66E}"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853F746-CA41-45D5-925A-DB650B1E01CA}"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8C861B10-5004-4F7D-B95F-BC883C4CCC73}"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F6C62C0B-0E24-4EB6-84DC-F6C8AB0475FE}"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C5CC296-8D64-4115-9CDF-53AFF81059B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30E24B82-C4BE-4851-80DF-55462ABF36B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276B15BE-1440-426A-96A3-136E7138A78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CF29E2F-6D11-4C4F-8149-D0700DB92E4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42FD52E-CA5B-4863-A93D-56C3FF6D448F}" type="datetimeFigureOut">
              <a:rPr lang="en-US"/>
              <a:pPr>
                <a:defRPr/>
              </a:pPr>
              <a:t>7/31/12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BA2FCB-EF8F-4BFB-8D8F-11973D05086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42FD52E-CA5B-4863-A93D-56C3FF6D448F}" type="datetimeFigureOut">
              <a:rPr lang="en-US"/>
              <a:pPr>
                <a:defRPr/>
              </a:pPr>
              <a:t>7/31/12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5EB5F1-1EF9-44F3-A4A8-94A467E42EA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4" name="Picture 3"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4"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E42FD52E-CA5B-4863-A93D-56C3FF6D448F}" type="datetimeFigureOut">
              <a:rPr lang="en-US"/>
              <a:pPr>
                <a:defRPr/>
              </a:pPr>
              <a:t>7/31/12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CF7EBA0-5DDA-470E-96D6-E28EB2368AB9}"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5" name="Picture 4"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5"/>
          </p:nvPr>
        </p:nvSpPr>
        <p:spPr/>
        <p:txBody>
          <a:bodyPr/>
          <a:lstStyle>
            <a:lvl1pPr>
              <a:defRPr/>
            </a:lvl1pPr>
          </a:lstStyle>
          <a:p>
            <a:pPr>
              <a:defRPr/>
            </a:pPr>
            <a:fld id="{E42FD52E-CA5B-4863-A93D-56C3FF6D448F}" type="datetimeFigureOut">
              <a:rPr lang="en-US"/>
              <a:pPr>
                <a:defRPr/>
              </a:pPr>
              <a:t>7/31/12</a:t>
            </a:fld>
            <a:endParaRPr lang="en-US"/>
          </a:p>
        </p:txBody>
      </p:sp>
      <p:sp>
        <p:nvSpPr>
          <p:cNvPr id="7" name="Footer Placeholder 5"/>
          <p:cNvSpPr>
            <a:spLocks noGrp="1"/>
          </p:cNvSpPr>
          <p:nvPr>
            <p:ph type="ftr" sz="quarter" idx="16"/>
          </p:nvPr>
        </p:nvSpPr>
        <p:spPr/>
        <p:txBody>
          <a:bodyPr/>
          <a:lstStyle>
            <a:lvl1pPr>
              <a:defRPr/>
            </a:lvl1pPr>
          </a:lstStyle>
          <a:p>
            <a:pPr>
              <a:defRPr/>
            </a:pPr>
            <a:endParaRPr lang="en-US"/>
          </a:p>
        </p:txBody>
      </p:sp>
      <p:sp>
        <p:nvSpPr>
          <p:cNvPr id="8" name="Slide Number Placeholder 6"/>
          <p:cNvSpPr>
            <a:spLocks noGrp="1"/>
          </p:cNvSpPr>
          <p:nvPr>
            <p:ph type="sldNum" sz="quarter" idx="17"/>
          </p:nvPr>
        </p:nvSpPr>
        <p:spPr/>
        <p:txBody>
          <a:bodyPr/>
          <a:lstStyle>
            <a:lvl1pPr>
              <a:defRPr/>
            </a:lvl1pPr>
          </a:lstStyle>
          <a:p>
            <a:pPr>
              <a:defRPr/>
            </a:pPr>
            <a:fld id="{FB1A74D8-2872-4A07-8E12-C058A7386B1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7" name="Picture 8" descr="flourish2.png"/>
          <p:cNvPicPr>
            <a:picLocks noChangeAspect="1"/>
          </p:cNvPicPr>
          <p:nvPr/>
        </p:nvPicPr>
        <p:blipFill>
          <a:blip r:embed="rId2">
            <a:clrChange>
              <a:clrFrom>
                <a:srgbClr val="000000"/>
              </a:clrFrom>
              <a:clrTo>
                <a:srgbClr val="000000">
                  <a:alpha val="0"/>
                </a:srgbClr>
              </a:clrTo>
            </a:clrChange>
            <a:lum bright="-14000"/>
          </a:blip>
          <a:srcRect/>
          <a:stretch>
            <a:fillRect/>
          </a:stretch>
        </p:blipFill>
        <p:spPr bwMode="auto">
          <a:xfrm>
            <a:off x="0" y="1619250"/>
            <a:ext cx="9144000" cy="931863"/>
          </a:xfrm>
          <a:prstGeom prst="rect">
            <a:avLst/>
          </a:prstGeom>
          <a:noFill/>
          <a:ln w="9525">
            <a:noFill/>
            <a:miter lim="800000"/>
            <a:headEnd/>
            <a:tailEnd/>
          </a:ln>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Date Placeholder 6"/>
          <p:cNvSpPr>
            <a:spLocks noGrp="1"/>
          </p:cNvSpPr>
          <p:nvPr>
            <p:ph type="dt" sz="half" idx="15"/>
          </p:nvPr>
        </p:nvSpPr>
        <p:spPr/>
        <p:txBody>
          <a:bodyPr/>
          <a:lstStyle>
            <a:lvl1pPr>
              <a:defRPr/>
            </a:lvl1pPr>
          </a:lstStyle>
          <a:p>
            <a:pPr>
              <a:defRPr/>
            </a:pPr>
            <a:fld id="{E42FD52E-CA5B-4863-A93D-56C3FF6D448F}" type="datetimeFigureOut">
              <a:rPr lang="en-US"/>
              <a:pPr>
                <a:defRPr/>
              </a:pPr>
              <a:t>7/31/12</a:t>
            </a:fld>
            <a:endParaRPr lang="en-US"/>
          </a:p>
        </p:txBody>
      </p:sp>
      <p:sp>
        <p:nvSpPr>
          <p:cNvPr id="9" name="Footer Placeholder 7"/>
          <p:cNvSpPr>
            <a:spLocks noGrp="1"/>
          </p:cNvSpPr>
          <p:nvPr>
            <p:ph type="ftr" sz="quarter" idx="16"/>
          </p:nvPr>
        </p:nvSpPr>
        <p:spPr/>
        <p:txBody>
          <a:bodyPr/>
          <a:lstStyle>
            <a:lvl1pPr>
              <a:defRPr/>
            </a:lvl1pPr>
          </a:lstStyle>
          <a:p>
            <a:pPr>
              <a:defRPr/>
            </a:pPr>
            <a:endParaRPr lang="en-US"/>
          </a:p>
        </p:txBody>
      </p:sp>
      <p:sp>
        <p:nvSpPr>
          <p:cNvPr id="10" name="Slide Number Placeholder 8"/>
          <p:cNvSpPr>
            <a:spLocks noGrp="1"/>
          </p:cNvSpPr>
          <p:nvPr>
            <p:ph type="sldNum" sz="quarter" idx="17"/>
          </p:nvPr>
        </p:nvSpPr>
        <p:spPr/>
        <p:txBody>
          <a:bodyPr/>
          <a:lstStyle>
            <a:lvl1pPr>
              <a:defRPr/>
            </a:lvl1pPr>
          </a:lstStyle>
          <a:p>
            <a:pPr>
              <a:defRPr/>
            </a:pPr>
            <a:fld id="{5F6E40D0-9B94-43D0-BF5B-1F851F6C83DD}"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3" name="Picture 2"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E42FD52E-CA5B-4863-A93D-56C3FF6D448F}" type="datetimeFigureOut">
              <a:rPr lang="en-US"/>
              <a:pPr>
                <a:defRPr/>
              </a:pPr>
              <a:t>7/31/12</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1BAF6445-A2A0-4750-8886-47A2A94CE428}"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A1AA5884-6485-4169-8375-52CD0DA46DE1}" type="datetime1">
              <a:rPr lang="en-US"/>
              <a:pPr>
                <a:defRPr/>
              </a:pPr>
              <a:t>7/31/12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C550E87-C7F2-44A6-97EB-A743F6917986}"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4"/>
          </p:nvPr>
        </p:nvSpPr>
        <p:spPr>
          <a:ln/>
        </p:spPr>
        <p:txBody>
          <a:bodyPr/>
          <a:lstStyle>
            <a:lvl1pPr>
              <a:defRPr/>
            </a:lvl1pPr>
          </a:lstStyle>
          <a:p>
            <a:pPr>
              <a:defRPr/>
            </a:pPr>
            <a:fld id="{7E0DD81A-C0E4-419A-96EE-249B10968303}" type="datetime1">
              <a:rPr lang="en-US"/>
              <a:pPr>
                <a:defRPr/>
              </a:pPr>
              <a:t>7/31/12</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5E6522D0-4119-427D-B5F5-2B09876494D7}"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5" name="Plaque 4"/>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E42FD52E-CA5B-4863-A93D-56C3FF6D448F}" type="datetimeFigureOut">
              <a:rPr lang="en-US"/>
              <a:pPr>
                <a:defRPr/>
              </a:pPr>
              <a:t>7/31/12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210538C-ECAF-4A3F-849E-65D64B5D1F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A9065D8C-11BE-41D1-A8A4-4F7874AF5E9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ln/>
        </p:spPr>
        <p:txBody>
          <a:bodyPr/>
          <a:lstStyle>
            <a:lvl1pPr>
              <a:defRPr/>
            </a:lvl1pPr>
          </a:lstStyle>
          <a:p>
            <a:pPr>
              <a:defRPr/>
            </a:pPr>
            <a:fld id="{C9836704-912C-448E-A401-CF63B0EC3E20}" type="datetime1">
              <a:rPr lang="en-US"/>
              <a:pPr>
                <a:defRPr/>
              </a:pPr>
              <a:t>7/31/12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D286CE-B414-4090-A0DE-AE04CCF49183}"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ln/>
        </p:spPr>
        <p:txBody>
          <a:bodyPr/>
          <a:lstStyle>
            <a:lvl1pPr>
              <a:defRPr/>
            </a:lvl1pPr>
          </a:lstStyle>
          <a:p>
            <a:pPr>
              <a:defRPr/>
            </a:pPr>
            <a:fld id="{9C490142-C763-40D7-9EDA-B9B9C6514BF6}" type="datetime1">
              <a:rPr lang="en-US"/>
              <a:pPr>
                <a:defRPr/>
              </a:pPr>
              <a:t>7/31/12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A8B13B-B9CC-463A-B7C3-82F62E3FF74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7996B9CF-837E-4DFB-9252-DD5AC051C26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CE9534E4-B6F7-4F16-978D-6F25A26D76F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1B964EFE-6900-47C2-89F9-7CC671494F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049D8B66-786C-450E-8C48-766B9E12C68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60EB8091-797D-4192-A4D0-83D20216131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E42FD52E-CA5B-4863-A93D-56C3FF6D448F}" type="datetimeFigureOut">
              <a:rPr lang="en-US"/>
              <a:pPr>
                <a:defRPr/>
              </a:pPr>
              <a:t>7/31/12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cs typeface="+mn-cs"/>
              </a:defRPr>
            </a:lvl1pPr>
          </a:lstStyle>
          <a:p>
            <a:pPr>
              <a:defRPr/>
            </a:pPr>
            <a:fld id="{B0D16ED1-368F-4635-B67E-35153ABD74D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theme" Target="../theme/theme2.xml"/><Relationship Id="rId1" Type="http://schemas.openxmlformats.org/officeDocument/2006/relationships/slideLayout" Target="../slideLayouts/slideLayout11.xml"/><Relationship Id="rId2"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2" Type="http://schemas.openxmlformats.org/officeDocument/2006/relationships/theme" Target="../theme/theme3.xml"/><Relationship Id="rId13" Type="http://schemas.openxmlformats.org/officeDocument/2006/relationships/image" Target="../media/image2.png"/><Relationship Id="rId1" Type="http://schemas.openxmlformats.org/officeDocument/2006/relationships/slideLayout" Target="../slideLayouts/slideLayout21.xml"/><Relationship Id="rId2" Type="http://schemas.openxmlformats.org/officeDocument/2006/relationships/slideLayout" Target="../slideLayouts/slideLayout22.xml"/><Relationship Id="rId3" Type="http://schemas.openxmlformats.org/officeDocument/2006/relationships/slideLayout" Target="../slideLayouts/slideLayout23.xml"/><Relationship Id="rId4" Type="http://schemas.openxmlformats.org/officeDocument/2006/relationships/slideLayout" Target="../slideLayouts/slideLayout2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 Id="rId9" Type="http://schemas.openxmlformats.org/officeDocument/2006/relationships/slideLayout" Target="../slideLayouts/slideLayout29.xml"/><Relationship Id="rId1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QuestionShape"/>
          <p:cNvSpPr/>
          <p:nvPr userDrawn="1"/>
        </p:nvSpPr>
        <p:spPr>
          <a:xfrm>
            <a:off x="127000" y="127000"/>
            <a:ext cx="8890000" cy="2857500"/>
          </a:xfrm>
          <a:prstGeom prst="rect">
            <a:avLst/>
          </a:prstGeom>
        </p:spPr>
        <p:txBody>
          <a:bodyPr anchor="ctr">
            <a:normAutofit/>
          </a:bodyPr>
          <a:lstStyle/>
          <a:p>
            <a:pPr algn="ctr" fontAlgn="auto">
              <a:spcAft>
                <a:spcPts val="0"/>
              </a:spcAft>
              <a:defRPr/>
            </a:pPr>
            <a:r>
              <a:rPr lang="en-US" sz="4400">
                <a:latin typeface="+mj-lt"/>
                <a:ea typeface="+mj-ea"/>
                <a:cs typeface="+mj-cs"/>
              </a:rPr>
              <a:t>iRespond Question Master</a:t>
            </a:r>
            <a:endParaRPr lang="en-US" sz="4400">
              <a:latin typeface="+mj-lt"/>
              <a:ea typeface="+mj-ea"/>
              <a:cs typeface="+mj-cs"/>
            </a:endParaRPr>
          </a:p>
        </p:txBody>
      </p:sp>
      <p:sp>
        <p:nvSpPr>
          <p:cNvPr id="8" name="AShape"/>
          <p:cNvSpPr/>
          <p:nvPr userDrawn="1"/>
        </p:nvSpPr>
        <p:spPr>
          <a:xfrm>
            <a:off x="127000" y="3111500"/>
            <a:ext cx="8890000" cy="7112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en-US" sz="3200">
                <a:latin typeface="+mn-lt"/>
                <a:ea typeface="+mn-ea"/>
                <a:cs typeface="+mn-cs"/>
              </a:rPr>
              <a:t>A.) Response A</a:t>
            </a:r>
            <a:endParaRPr lang="en-US" sz="3200">
              <a:latin typeface="+mn-lt"/>
              <a:ea typeface="+mn-ea"/>
              <a:cs typeface="+mn-cs"/>
            </a:endParaRPr>
          </a:p>
        </p:txBody>
      </p:sp>
      <p:sp>
        <p:nvSpPr>
          <p:cNvPr id="9" name="BShape"/>
          <p:cNvSpPr/>
          <p:nvPr userDrawn="1"/>
        </p:nvSpPr>
        <p:spPr>
          <a:xfrm>
            <a:off x="127000" y="3835400"/>
            <a:ext cx="8890000" cy="7112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en-US" sz="3200">
                <a:latin typeface="+mn-lt"/>
                <a:ea typeface="+mn-ea"/>
                <a:cs typeface="+mn-cs"/>
              </a:rPr>
              <a:t>B.) Response B</a:t>
            </a:r>
            <a:endParaRPr lang="en-US" sz="3200">
              <a:latin typeface="+mn-lt"/>
              <a:ea typeface="+mn-ea"/>
              <a:cs typeface="+mn-cs"/>
            </a:endParaRPr>
          </a:p>
        </p:txBody>
      </p:sp>
      <p:sp>
        <p:nvSpPr>
          <p:cNvPr id="10" name="CShape"/>
          <p:cNvSpPr/>
          <p:nvPr userDrawn="1"/>
        </p:nvSpPr>
        <p:spPr>
          <a:xfrm>
            <a:off x="127000" y="4559300"/>
            <a:ext cx="8890000" cy="7112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en-US" sz="3200">
                <a:latin typeface="+mn-lt"/>
                <a:ea typeface="+mn-ea"/>
                <a:cs typeface="+mn-cs"/>
              </a:rPr>
              <a:t>C.) Response C</a:t>
            </a:r>
            <a:endParaRPr lang="en-US" sz="3200">
              <a:latin typeface="+mn-lt"/>
              <a:ea typeface="+mn-ea"/>
              <a:cs typeface="+mn-cs"/>
            </a:endParaRPr>
          </a:p>
        </p:txBody>
      </p:sp>
      <p:sp>
        <p:nvSpPr>
          <p:cNvPr id="11" name="DShape"/>
          <p:cNvSpPr/>
          <p:nvPr userDrawn="1"/>
        </p:nvSpPr>
        <p:spPr>
          <a:xfrm>
            <a:off x="127000" y="5283200"/>
            <a:ext cx="8890000" cy="7112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en-US" sz="3200">
                <a:latin typeface="+mn-lt"/>
                <a:ea typeface="+mn-ea"/>
                <a:cs typeface="+mn-cs"/>
              </a:rPr>
              <a:t>D.) Response D</a:t>
            </a:r>
            <a:endParaRPr lang="en-US" sz="3200">
              <a:latin typeface="+mn-lt"/>
              <a:ea typeface="+mn-ea"/>
              <a:cs typeface="+mn-cs"/>
            </a:endParaRPr>
          </a:p>
        </p:txBody>
      </p:sp>
      <p:sp>
        <p:nvSpPr>
          <p:cNvPr id="12" name="EShape"/>
          <p:cNvSpPr/>
          <p:nvPr userDrawn="1"/>
        </p:nvSpPr>
        <p:spPr>
          <a:xfrm>
            <a:off x="127000" y="6007100"/>
            <a:ext cx="8890000" cy="711200"/>
          </a:xfrm>
          <a:prstGeom prst="rect">
            <a:avLst/>
          </a:prstGeom>
        </p:spPr>
        <p:txBody>
          <a:bodyPr>
            <a:normAutofit/>
          </a:bodyPr>
          <a:lstStyle/>
          <a:p>
            <a:pPr marL="342900" indent="-342900" fontAlgn="auto">
              <a:spcBef>
                <a:spcPct val="20000"/>
              </a:spcBef>
              <a:spcAft>
                <a:spcPts val="0"/>
              </a:spcAft>
              <a:buFont typeface="Arial" pitchFamily="34" charset="0"/>
              <a:buNone/>
              <a:defRPr/>
            </a:pPr>
            <a:r>
              <a:rPr lang="en-US" sz="3200">
                <a:latin typeface="+mn-lt"/>
                <a:ea typeface="+mn-ea"/>
                <a:cs typeface="+mn-cs"/>
              </a:rPr>
              <a:t>E.) Response E</a:t>
            </a:r>
            <a:endParaRPr lang="en-US" sz="3200">
              <a:latin typeface="+mn-lt"/>
              <a:ea typeface="+mn-ea"/>
              <a:cs typeface="+mn-cs"/>
            </a:endParaRPr>
          </a:p>
        </p:txBody>
      </p:sp>
      <p:sp>
        <p:nvSpPr>
          <p:cNvPr id="13" name="Percent"/>
          <p:cNvSpPr/>
          <p:nvPr userDrawn="1"/>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a:solidFill>
                  <a:srgbClr val="000000"/>
                </a:solidFill>
              </a:rPr>
              <a:t>Percent Complete 100%</a:t>
            </a:r>
            <a:endParaRPr lang="en-US" sz="1400">
              <a:solidFill>
                <a:srgbClr val="000000"/>
              </a:solidFill>
            </a:endParaRPr>
          </a:p>
        </p:txBody>
      </p:sp>
      <p:sp>
        <p:nvSpPr>
          <p:cNvPr id="14" name="Timer"/>
          <p:cNvSpPr/>
          <p:nvPr userDrawn="1"/>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a:solidFill>
                  <a:srgbClr val="000000"/>
                </a:solidFill>
              </a:rPr>
              <a:t>00:30</a:t>
            </a:r>
            <a:endParaRPr lang="en-US" sz="1400">
              <a:solidFill>
                <a:srgbClr val="000000"/>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Lst>
  <p:txStyles>
    <p:titleStyle>
      <a:lvl1pPr algn="ctr" rtl="0" fontAlgn="base">
        <a:spcBef>
          <a:spcPct val="0"/>
        </a:spcBef>
        <a:spcAft>
          <a:spcPct val="0"/>
        </a:spcAft>
        <a:defRPr sz="4400" kern="1200">
          <a:solidFill>
            <a:schemeClr val="tx1"/>
          </a:solidFill>
          <a:latin typeface="+mj-lt"/>
          <a:ea typeface="ＭＳ Ｐゴシック" pitchFamily="127" charset="-128"/>
          <a:cs typeface="ＭＳ Ｐゴシック" pitchFamily="127" charset="-128"/>
        </a:defRPr>
      </a:lvl1pPr>
      <a:lvl2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2pPr>
      <a:lvl3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3pPr>
      <a:lvl4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4pPr>
      <a:lvl5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5pPr>
      <a:lvl6pPr marL="4572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6pPr>
      <a:lvl7pPr marL="9144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7pPr>
      <a:lvl8pPr marL="13716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8pPr>
      <a:lvl9pPr marL="18288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3200" kern="1200">
          <a:solidFill>
            <a:schemeClr val="tx1"/>
          </a:solidFill>
          <a:latin typeface="+mn-lt"/>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800" kern="1200">
          <a:solidFill>
            <a:schemeClr val="tx1"/>
          </a:solidFill>
          <a:latin typeface="+mn-lt"/>
          <a:ea typeface="ＭＳ Ｐゴシック" pitchFamily="127" charset="-128"/>
          <a:cs typeface="+mn-cs"/>
        </a:defRPr>
      </a:lvl2pPr>
      <a:lvl3pPr marL="1143000" indent="-228600" algn="l" rtl="0" fontAlgn="base">
        <a:spcBef>
          <a:spcPct val="20000"/>
        </a:spcBef>
        <a:spcAft>
          <a:spcPct val="0"/>
        </a:spcAft>
        <a:buFont typeface="Arial" pitchFamily="127" charset="0"/>
        <a:buChar char="•"/>
        <a:defRPr sz="2400" kern="1200">
          <a:solidFill>
            <a:schemeClr val="tx1"/>
          </a:solidFill>
          <a:latin typeface="+mn-lt"/>
          <a:ea typeface="ＭＳ Ｐゴシック" pitchFamily="127" charset="-128"/>
          <a:cs typeface="+mn-cs"/>
        </a:defRPr>
      </a:lvl3pPr>
      <a:lvl4pPr marL="1600200" indent="-228600" algn="l" rtl="0" fontAlgn="base">
        <a:spcBef>
          <a:spcPct val="20000"/>
        </a:spcBef>
        <a:spcAft>
          <a:spcPct val="0"/>
        </a:spcAft>
        <a:buFont typeface="Arial" pitchFamily="127" charset="0"/>
        <a:buChar char="–"/>
        <a:defRPr sz="2000" kern="1200">
          <a:solidFill>
            <a:schemeClr val="tx1"/>
          </a:solidFill>
          <a:latin typeface="+mn-lt"/>
          <a:ea typeface="ＭＳ Ｐゴシック" pitchFamily="127" charset="-128"/>
          <a:cs typeface="+mn-cs"/>
        </a:defRPr>
      </a:lvl4pPr>
      <a:lvl5pPr marL="2057400" indent="-228600" algn="l" rtl="0" fontAlgn="base">
        <a:spcBef>
          <a:spcPct val="20000"/>
        </a:spcBef>
        <a:spcAft>
          <a:spcPct val="0"/>
        </a:spcAft>
        <a:buFont typeface="Arial" pitchFamily="127" charset="0"/>
        <a:buChar char="»"/>
        <a:defRPr sz="2000" kern="1200">
          <a:solidFill>
            <a:schemeClr val="tx1"/>
          </a:solidFill>
          <a:latin typeface="+mn-lt"/>
          <a:ea typeface="ＭＳ Ｐゴシック" pitchFamily="12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GraphShape" hidden="1"/>
          <p:cNvSpPr/>
          <p:nvPr userDrawn="1"/>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iRespond Graph</a:t>
            </a:r>
            <a:endParaRPr lang="en-US"/>
          </a:p>
        </p:txBody>
      </p:sp>
      <p:grpSp>
        <p:nvGrpSpPr>
          <p:cNvPr id="12291" name="CorrectBarGroup"/>
          <p:cNvGrpSpPr>
            <a:grpSpLocks/>
          </p:cNvGrpSpPr>
          <p:nvPr userDrawn="1"/>
        </p:nvGrpSpPr>
        <p:grpSpPr bwMode="auto">
          <a:xfrm>
            <a:off x="1270000" y="3175000"/>
            <a:ext cx="2667000" cy="2540000"/>
            <a:chOff x="1270000" y="3175000"/>
            <a:chExt cx="2667000" cy="2540000"/>
          </a:xfrm>
        </p:grpSpPr>
        <p:sp>
          <p:nvSpPr>
            <p:cNvPr id="9"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92" name="PercentLabelGroup"/>
          <p:cNvGrpSpPr>
            <a:grpSpLocks/>
          </p:cNvGrpSpPr>
          <p:nvPr userDrawn="1"/>
        </p:nvGrpSpPr>
        <p:grpSpPr bwMode="auto">
          <a:xfrm>
            <a:off x="1270000" y="1270000"/>
            <a:ext cx="7429500" cy="317500"/>
            <a:chOff x="1270000" y="1270000"/>
            <a:chExt cx="7429500" cy="317500"/>
          </a:xfrm>
        </p:grpSpPr>
        <p:sp>
          <p:nvSpPr>
            <p:cNvPr id="8"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800">
                  <a:solidFill>
                    <a:srgbClr val="000000"/>
                  </a:solidFill>
                </a:rPr>
                <a:t>67%</a:t>
              </a:r>
              <a:endParaRPr lang="en-US" sz="2800">
                <a:solidFill>
                  <a:srgbClr val="000000"/>
                </a:solidFill>
              </a:endParaRPr>
            </a:p>
          </p:txBody>
        </p:sp>
        <p:sp>
          <p:nvSpPr>
            <p:cNvPr id="11"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800">
                  <a:solidFill>
                    <a:srgbClr val="000000"/>
                  </a:solidFill>
                </a:rPr>
                <a:t>33%</a:t>
              </a:r>
              <a:endParaRPr lang="en-US" sz="2800">
                <a:solidFill>
                  <a:srgbClr val="000000"/>
                </a:solidFill>
              </a:endParaRPr>
            </a:p>
          </p:txBody>
        </p:sp>
        <p:sp>
          <p:nvSpPr>
            <p:cNvPr id="14"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800">
                  <a:solidFill>
                    <a:srgbClr val="000000"/>
                  </a:solidFill>
                </a:rPr>
                <a:t>100%</a:t>
              </a:r>
              <a:endParaRPr lang="en-US" sz="2800">
                <a:solidFill>
                  <a:srgbClr val="000000"/>
                </a:solidFill>
              </a:endParaRPr>
            </a:p>
          </p:txBody>
        </p:sp>
        <p:sp>
          <p:nvSpPr>
            <p:cNvPr id="17"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800">
                  <a:solidFill>
                    <a:srgbClr val="000000"/>
                  </a:solidFill>
                </a:rPr>
                <a:t>100%</a:t>
              </a:r>
              <a:endParaRPr lang="en-US" sz="2800">
                <a:solidFill>
                  <a:srgbClr val="000000"/>
                </a:solidFill>
              </a:endParaRPr>
            </a:p>
          </p:txBody>
        </p:sp>
        <p:sp>
          <p:nvSpPr>
            <p:cNvPr id="20"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800">
                  <a:solidFill>
                    <a:srgbClr val="000000"/>
                  </a:solidFill>
                </a:rPr>
                <a:t>67%</a:t>
              </a:r>
              <a:endParaRPr lang="en-US" sz="2800">
                <a:solidFill>
                  <a:srgbClr val="000000"/>
                </a:solidFill>
              </a:endParaRPr>
            </a:p>
          </p:txBody>
        </p:sp>
      </p:grpSp>
      <p:grpSp>
        <p:nvGrpSpPr>
          <p:cNvPr id="12293" name="IncorrectBarGroup"/>
          <p:cNvGrpSpPr>
            <a:grpSpLocks/>
          </p:cNvGrpSpPr>
          <p:nvPr userDrawn="1"/>
        </p:nvGrpSpPr>
        <p:grpSpPr bwMode="auto">
          <a:xfrm>
            <a:off x="4445000" y="1905000"/>
            <a:ext cx="4254500" cy="3810000"/>
            <a:chOff x="4445000" y="1905000"/>
            <a:chExt cx="4254500" cy="3810000"/>
          </a:xfrm>
        </p:grpSpPr>
        <p:sp>
          <p:nvSpPr>
            <p:cNvPr id="15"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2294" name="XLabelGroup"/>
          <p:cNvGrpSpPr>
            <a:grpSpLocks/>
          </p:cNvGrpSpPr>
          <p:nvPr userDrawn="1"/>
        </p:nvGrpSpPr>
        <p:grpSpPr bwMode="auto">
          <a:xfrm>
            <a:off x="1270000" y="5842000"/>
            <a:ext cx="7429500" cy="317500"/>
            <a:chOff x="1270000" y="5842000"/>
            <a:chExt cx="7429500" cy="317500"/>
          </a:xfrm>
        </p:grpSpPr>
        <p:sp>
          <p:nvSpPr>
            <p:cNvPr id="10"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800">
                  <a:solidFill>
                    <a:srgbClr val="000000"/>
                  </a:solidFill>
                </a:rPr>
                <a:t>A*</a:t>
              </a:r>
              <a:endParaRPr lang="en-US" sz="2800">
                <a:solidFill>
                  <a:srgbClr val="000000"/>
                </a:solidFill>
              </a:endParaRPr>
            </a:p>
          </p:txBody>
        </p:sp>
        <p:sp>
          <p:nvSpPr>
            <p:cNvPr id="13"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800">
                  <a:solidFill>
                    <a:srgbClr val="000000"/>
                  </a:solidFill>
                </a:rPr>
                <a:t>B*</a:t>
              </a:r>
              <a:endParaRPr lang="en-US" sz="2800">
                <a:solidFill>
                  <a:srgbClr val="000000"/>
                </a:solidFill>
              </a:endParaRPr>
            </a:p>
          </p:txBody>
        </p:sp>
        <p:sp>
          <p:nvSpPr>
            <p:cNvPr id="16"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800">
                  <a:solidFill>
                    <a:srgbClr val="000000"/>
                  </a:solidFill>
                </a:rPr>
                <a:t>C</a:t>
              </a:r>
              <a:endParaRPr lang="en-US" sz="2800">
                <a:solidFill>
                  <a:srgbClr val="000000"/>
                </a:solidFill>
              </a:endParaRPr>
            </a:p>
          </p:txBody>
        </p:sp>
        <p:sp>
          <p:nvSpPr>
            <p:cNvPr id="19"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800">
                  <a:solidFill>
                    <a:srgbClr val="000000"/>
                  </a:solidFill>
                </a:rPr>
                <a:t>D</a:t>
              </a:r>
              <a:endParaRPr lang="en-US" sz="2800">
                <a:solidFill>
                  <a:srgbClr val="000000"/>
                </a:solidFill>
              </a:endParaRPr>
            </a:p>
          </p:txBody>
        </p:sp>
        <p:sp>
          <p:nvSpPr>
            <p:cNvPr id="22"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fontAlgn="auto">
                <a:spcBef>
                  <a:spcPts val="0"/>
                </a:spcBef>
                <a:spcAft>
                  <a:spcPts val="0"/>
                </a:spcAft>
                <a:defRPr/>
              </a:pPr>
              <a:r>
                <a:rPr lang="en-US" sz="2800">
                  <a:solidFill>
                    <a:srgbClr val="000000"/>
                  </a:solidFill>
                </a:rPr>
                <a:t>E</a:t>
              </a:r>
              <a:endParaRPr lang="en-US" sz="2800">
                <a:solidFill>
                  <a:srgbClr val="000000"/>
                </a:solidFill>
              </a:endParaRPr>
            </a:p>
          </p:txBody>
        </p:sp>
      </p:grpSp>
      <p:grpSp>
        <p:nvGrpSpPr>
          <p:cNvPr id="12295" name="AxisLineGroup"/>
          <p:cNvGrpSpPr>
            <a:grpSpLocks/>
          </p:cNvGrpSpPr>
          <p:nvPr userDrawn="1"/>
        </p:nvGrpSpPr>
        <p:grpSpPr bwMode="auto">
          <a:xfrm>
            <a:off x="889000" y="1587500"/>
            <a:ext cx="8001000" cy="4127500"/>
            <a:chOff x="889000" y="1587500"/>
            <a:chExt cx="8001000" cy="4127500"/>
          </a:xfrm>
        </p:grpSpPr>
        <p:cxnSp>
          <p:nvCxnSpPr>
            <p:cNvPr id="23" name="XAxisLine"/>
            <p:cNvCxnSpPr/>
            <p:nvPr userDrawn="1"/>
          </p:nvCxnSpPr>
          <p:spPr>
            <a:xfrm>
              <a:off x="889000" y="5715000"/>
              <a:ext cx="8001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YAxisLine"/>
            <p:cNvCxnSpPr/>
            <p:nvPr userDrawn="1"/>
          </p:nvCxnSpPr>
          <p:spPr>
            <a:xfrm>
              <a:off x="1016000" y="1587500"/>
              <a:ext cx="0" cy="412750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5" name="YAxisTick0"/>
            <p:cNvCxnSpPr/>
            <p:nvPr userDrawn="1"/>
          </p:nvCxnSpPr>
          <p:spPr>
            <a:xfrm>
              <a:off x="889000" y="571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7" name="YAxisTick1"/>
            <p:cNvCxnSpPr/>
            <p:nvPr userDrawn="1"/>
          </p:nvCxnSpPr>
          <p:spPr>
            <a:xfrm>
              <a:off x="889000" y="444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9" name="YAxisTick2"/>
            <p:cNvCxnSpPr/>
            <p:nvPr userDrawn="1"/>
          </p:nvCxnSpPr>
          <p:spPr>
            <a:xfrm>
              <a:off x="889000" y="317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1" name="YAxisTick3"/>
            <p:cNvCxnSpPr/>
            <p:nvPr userDrawn="1"/>
          </p:nvCxnSpPr>
          <p:spPr>
            <a:xfrm>
              <a:off x="889000" y="1905000"/>
              <a:ext cx="254000" cy="0"/>
            </a:xfrm>
            <a:prstGeom prst="line">
              <a:avLst/>
            </a:prstGeom>
            <a:ln w="25400">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12296" name="YLabelGroup"/>
          <p:cNvGrpSpPr>
            <a:grpSpLocks/>
          </p:cNvGrpSpPr>
          <p:nvPr userDrawn="1"/>
        </p:nvGrpSpPr>
        <p:grpSpPr bwMode="auto">
          <a:xfrm>
            <a:off x="254000" y="1841500"/>
            <a:ext cx="762000" cy="3937000"/>
            <a:chOff x="254000" y="1841500"/>
            <a:chExt cx="762000" cy="3937000"/>
          </a:xfrm>
        </p:grpSpPr>
        <p:sp>
          <p:nvSpPr>
            <p:cNvPr id="26"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solidFill>
                    <a:srgbClr val="000000"/>
                  </a:solidFill>
                </a:rPr>
                <a:t>0</a:t>
              </a:r>
              <a:endParaRPr lang="en-US" sz="2000">
                <a:solidFill>
                  <a:srgbClr val="000000"/>
                </a:solidFill>
              </a:endParaRPr>
            </a:p>
          </p:txBody>
        </p:sp>
        <p:sp>
          <p:nvSpPr>
            <p:cNvPr id="28"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solidFill>
                    <a:srgbClr val="000000"/>
                  </a:solidFill>
                </a:rPr>
                <a:t>1</a:t>
              </a:r>
              <a:endParaRPr lang="en-US" sz="2000">
                <a:solidFill>
                  <a:srgbClr val="000000"/>
                </a:solidFill>
              </a:endParaRPr>
            </a:p>
          </p:txBody>
        </p:sp>
        <p:sp>
          <p:nvSpPr>
            <p:cNvPr id="30"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solidFill>
                    <a:srgbClr val="000000"/>
                  </a:solidFill>
                </a:rPr>
                <a:t>2</a:t>
              </a:r>
              <a:endParaRPr lang="en-US" sz="2000">
                <a:solidFill>
                  <a:srgbClr val="000000"/>
                </a:solidFill>
              </a:endParaRPr>
            </a:p>
          </p:txBody>
        </p:sp>
        <p:sp>
          <p:nvSpPr>
            <p:cNvPr id="32"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a:solidFill>
                    <a:srgbClr val="000000"/>
                  </a:solidFill>
                </a:rPr>
                <a:t>3</a:t>
              </a:r>
              <a:endParaRPr lang="en-US" sz="200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Lst>
  <p:txStyles>
    <p:titleStyle>
      <a:lvl1pPr algn="ctr" rtl="0" fontAlgn="base">
        <a:spcBef>
          <a:spcPct val="0"/>
        </a:spcBef>
        <a:spcAft>
          <a:spcPct val="0"/>
        </a:spcAft>
        <a:defRPr sz="4400" kern="1200">
          <a:solidFill>
            <a:schemeClr val="tx1"/>
          </a:solidFill>
          <a:latin typeface="+mj-lt"/>
          <a:ea typeface="ＭＳ Ｐゴシック" pitchFamily="127" charset="-128"/>
          <a:cs typeface="ＭＳ Ｐゴシック" pitchFamily="127" charset="-128"/>
        </a:defRPr>
      </a:lvl1pPr>
      <a:lvl2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2pPr>
      <a:lvl3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3pPr>
      <a:lvl4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4pPr>
      <a:lvl5pPr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5pPr>
      <a:lvl6pPr marL="4572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6pPr>
      <a:lvl7pPr marL="9144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7pPr>
      <a:lvl8pPr marL="13716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8pPr>
      <a:lvl9pPr marL="1828800" algn="ctr" rtl="0" fontAlgn="base">
        <a:spcBef>
          <a:spcPct val="0"/>
        </a:spcBef>
        <a:spcAft>
          <a:spcPct val="0"/>
        </a:spcAft>
        <a:defRPr sz="4400">
          <a:solidFill>
            <a:schemeClr val="tx1"/>
          </a:solidFill>
          <a:latin typeface="Calibri" pitchFamily="127" charset="0"/>
          <a:ea typeface="ＭＳ Ｐゴシック" pitchFamily="127" charset="-128"/>
          <a:cs typeface="ＭＳ Ｐゴシック" pitchFamily="127" charset="-128"/>
        </a:defRPr>
      </a:lvl9pPr>
    </p:titleStyle>
    <p:bodyStyle>
      <a:lvl1pPr marL="342900" indent="-342900" algn="l" rtl="0" fontAlgn="base">
        <a:spcBef>
          <a:spcPct val="20000"/>
        </a:spcBef>
        <a:spcAft>
          <a:spcPct val="0"/>
        </a:spcAft>
        <a:buFont typeface="Arial" pitchFamily="127" charset="0"/>
        <a:buChar char="•"/>
        <a:defRPr sz="3200" kern="1200">
          <a:solidFill>
            <a:schemeClr val="tx1"/>
          </a:solidFill>
          <a:latin typeface="+mn-lt"/>
          <a:ea typeface="ＭＳ Ｐゴシック" pitchFamily="127" charset="-128"/>
          <a:cs typeface="ＭＳ Ｐゴシック" pitchFamily="127" charset="-128"/>
        </a:defRPr>
      </a:lvl1pPr>
      <a:lvl2pPr marL="742950" indent="-285750" algn="l" rtl="0" fontAlgn="base">
        <a:spcBef>
          <a:spcPct val="20000"/>
        </a:spcBef>
        <a:spcAft>
          <a:spcPct val="0"/>
        </a:spcAft>
        <a:buFont typeface="Arial" pitchFamily="127" charset="0"/>
        <a:buChar char="–"/>
        <a:defRPr sz="2800" kern="1200">
          <a:solidFill>
            <a:schemeClr val="tx1"/>
          </a:solidFill>
          <a:latin typeface="+mn-lt"/>
          <a:ea typeface="ＭＳ Ｐゴシック" pitchFamily="127" charset="-128"/>
          <a:cs typeface="+mn-cs"/>
        </a:defRPr>
      </a:lvl2pPr>
      <a:lvl3pPr marL="1143000" indent="-228600" algn="l" rtl="0" fontAlgn="base">
        <a:spcBef>
          <a:spcPct val="20000"/>
        </a:spcBef>
        <a:spcAft>
          <a:spcPct val="0"/>
        </a:spcAft>
        <a:buFont typeface="Arial" pitchFamily="127" charset="0"/>
        <a:buChar char="•"/>
        <a:defRPr sz="2400" kern="1200">
          <a:solidFill>
            <a:schemeClr val="tx1"/>
          </a:solidFill>
          <a:latin typeface="+mn-lt"/>
          <a:ea typeface="ＭＳ Ｐゴシック" pitchFamily="127" charset="-128"/>
          <a:cs typeface="+mn-cs"/>
        </a:defRPr>
      </a:lvl3pPr>
      <a:lvl4pPr marL="1600200" indent="-228600" algn="l" rtl="0" fontAlgn="base">
        <a:spcBef>
          <a:spcPct val="20000"/>
        </a:spcBef>
        <a:spcAft>
          <a:spcPct val="0"/>
        </a:spcAft>
        <a:buFont typeface="Arial" pitchFamily="127" charset="0"/>
        <a:buChar char="–"/>
        <a:defRPr sz="2000" kern="1200">
          <a:solidFill>
            <a:schemeClr val="tx1"/>
          </a:solidFill>
          <a:latin typeface="+mn-lt"/>
          <a:ea typeface="ＭＳ Ｐゴシック" pitchFamily="127" charset="-128"/>
          <a:cs typeface="+mn-cs"/>
        </a:defRPr>
      </a:lvl4pPr>
      <a:lvl5pPr marL="2057400" indent="-228600" algn="l" rtl="0" fontAlgn="base">
        <a:spcBef>
          <a:spcPct val="20000"/>
        </a:spcBef>
        <a:spcAft>
          <a:spcPct val="0"/>
        </a:spcAft>
        <a:buFont typeface="Arial" pitchFamily="127" charset="0"/>
        <a:buChar char="»"/>
        <a:defRPr sz="2000" kern="1200">
          <a:solidFill>
            <a:schemeClr val="tx1"/>
          </a:solidFill>
          <a:latin typeface="+mn-lt"/>
          <a:ea typeface="ＭＳ Ｐゴシック" pitchFamily="127"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23554" name="Picture 7" descr="window3.png"/>
          <p:cNvPicPr>
            <a:picLocks noChangeAspect="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23556" name="Text Placeholder 2"/>
          <p:cNvSpPr>
            <a:spLocks noGrp="1"/>
          </p:cNvSpPr>
          <p:nvPr>
            <p:ph type="body" idx="1"/>
          </p:nvPr>
        </p:nvSpPr>
        <p:spPr bwMode="auto">
          <a:xfrm>
            <a:off x="1371600" y="2057400"/>
            <a:ext cx="64008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ea typeface="+mn-ea"/>
                <a:cs typeface="+mn-cs"/>
              </a:defRPr>
            </a:lvl1pPr>
          </a:lstStyle>
          <a:p>
            <a:pPr>
              <a:defRPr/>
            </a:pPr>
            <a:fld id="{3685C1B9-F27C-4FE2-B2C7-DEC235D81E37}" type="datetime1">
              <a:rPr lang="en-US"/>
              <a:pPr>
                <a:defRPr/>
              </a:pPr>
              <a:t>7/31/12</a:t>
            </a:fld>
            <a:endParaRPr lang="en-US" dirty="0"/>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dirty="0">
                <a:solidFill>
                  <a:schemeClr val="accent1">
                    <a:lumMod val="60000"/>
                    <a:lumOff val="40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smtClean="0">
                <a:solidFill>
                  <a:schemeClr val="accent1">
                    <a:lumMod val="60000"/>
                    <a:lumOff val="40000"/>
                  </a:schemeClr>
                </a:solidFill>
                <a:latin typeface="+mn-lt"/>
                <a:ea typeface="+mn-ea"/>
                <a:cs typeface="+mn-cs"/>
              </a:defRPr>
            </a:lvl1pPr>
          </a:lstStyle>
          <a:p>
            <a:pPr>
              <a:defRPr/>
            </a:pPr>
            <a:fld id="{2809BE74-64C5-4469-A0FE-FA632F851F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51" r:id="rId7"/>
    <p:sldLayoutId id="2147483750" r:id="rId8"/>
    <p:sldLayoutId id="2147483778" r:id="rId9"/>
    <p:sldLayoutId id="2147483749" r:id="rId10"/>
    <p:sldLayoutId id="2147483748" r:id="rId11"/>
  </p:sldLayoutIdLst>
  <p:txStyles>
    <p:titleStyle>
      <a:lvl1pPr algn="ctr" rtl="0" fontAlgn="base">
        <a:spcBef>
          <a:spcPct val="0"/>
        </a:spcBef>
        <a:spcAft>
          <a:spcPct val="0"/>
        </a:spcAft>
        <a:defRPr sz="3600" kern="1200" cap="all" spc="300">
          <a:solidFill>
            <a:schemeClr val="tx1"/>
          </a:solidFill>
          <a:latin typeface="+mj-lt"/>
          <a:ea typeface="ＭＳ Ｐゴシック" pitchFamily="127" charset="-128"/>
          <a:cs typeface="ＭＳ Ｐゴシック" pitchFamily="127" charset="-128"/>
        </a:defRPr>
      </a:lvl1pPr>
      <a:lvl2pPr algn="ctr" rtl="0" fontAlgn="base">
        <a:spcBef>
          <a:spcPct val="0"/>
        </a:spcBef>
        <a:spcAft>
          <a:spcPct val="0"/>
        </a:spcAft>
        <a:defRPr sz="3600">
          <a:solidFill>
            <a:schemeClr val="tx1"/>
          </a:solidFill>
          <a:latin typeface="Garamond" pitchFamily="127" charset="0"/>
          <a:ea typeface="ＭＳ Ｐゴシック" pitchFamily="127" charset="-128"/>
          <a:cs typeface="ＭＳ Ｐゴシック" pitchFamily="127" charset="-128"/>
        </a:defRPr>
      </a:lvl2pPr>
      <a:lvl3pPr algn="ctr" rtl="0" fontAlgn="base">
        <a:spcBef>
          <a:spcPct val="0"/>
        </a:spcBef>
        <a:spcAft>
          <a:spcPct val="0"/>
        </a:spcAft>
        <a:defRPr sz="3600">
          <a:solidFill>
            <a:schemeClr val="tx1"/>
          </a:solidFill>
          <a:latin typeface="Garamond" pitchFamily="127" charset="0"/>
          <a:ea typeface="ＭＳ Ｐゴシック" pitchFamily="127" charset="-128"/>
          <a:cs typeface="ＭＳ Ｐゴシック" pitchFamily="127" charset="-128"/>
        </a:defRPr>
      </a:lvl3pPr>
      <a:lvl4pPr algn="ctr" rtl="0" fontAlgn="base">
        <a:spcBef>
          <a:spcPct val="0"/>
        </a:spcBef>
        <a:spcAft>
          <a:spcPct val="0"/>
        </a:spcAft>
        <a:defRPr sz="3600">
          <a:solidFill>
            <a:schemeClr val="tx1"/>
          </a:solidFill>
          <a:latin typeface="Garamond" pitchFamily="127" charset="0"/>
          <a:ea typeface="ＭＳ Ｐゴシック" pitchFamily="127" charset="-128"/>
          <a:cs typeface="ＭＳ Ｐゴシック" pitchFamily="127" charset="-128"/>
        </a:defRPr>
      </a:lvl4pPr>
      <a:lvl5pPr algn="ctr" rtl="0" fontAlgn="base">
        <a:spcBef>
          <a:spcPct val="0"/>
        </a:spcBef>
        <a:spcAft>
          <a:spcPct val="0"/>
        </a:spcAft>
        <a:defRPr sz="3600">
          <a:solidFill>
            <a:schemeClr val="tx1"/>
          </a:solidFill>
          <a:latin typeface="Garamond" pitchFamily="127" charset="0"/>
          <a:ea typeface="ＭＳ Ｐゴシック" pitchFamily="127" charset="-128"/>
          <a:cs typeface="ＭＳ Ｐゴシック" pitchFamily="127" charset="-128"/>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127" charset="2"/>
        <a:buChar char="v"/>
        <a:defRPr kern="1200">
          <a:solidFill>
            <a:schemeClr val="tx1"/>
          </a:solidFill>
          <a:latin typeface="+mn-lt"/>
          <a:ea typeface="ＭＳ Ｐゴシック" pitchFamily="127" charset="-128"/>
          <a:cs typeface="ＭＳ Ｐゴシック" pitchFamily="127" charset="-128"/>
        </a:defRPr>
      </a:lvl1pPr>
      <a:lvl2pPr marL="742950" indent="-228600" algn="l" rtl="0" fontAlgn="base">
        <a:spcBef>
          <a:spcPct val="20000"/>
        </a:spcBef>
        <a:spcAft>
          <a:spcPct val="0"/>
        </a:spcAft>
        <a:buFont typeface="Arial" pitchFamily="127" charset="0"/>
        <a:buChar char="•"/>
        <a:defRPr sz="1600" kern="1200">
          <a:solidFill>
            <a:schemeClr val="tx1"/>
          </a:solidFill>
          <a:latin typeface="+mn-lt"/>
          <a:ea typeface="ＭＳ Ｐゴシック" pitchFamily="127" charset="-128"/>
          <a:cs typeface="+mn-cs"/>
        </a:defRPr>
      </a:lvl2pPr>
      <a:lvl3pPr marL="1143000" indent="-228600" algn="l" rtl="0" fontAlgn="base">
        <a:spcBef>
          <a:spcPct val="20000"/>
        </a:spcBef>
        <a:spcAft>
          <a:spcPct val="0"/>
        </a:spcAft>
        <a:buFont typeface="Arial" pitchFamily="127" charset="0"/>
        <a:buChar char="•"/>
        <a:defRPr sz="1400" kern="1200">
          <a:solidFill>
            <a:schemeClr val="tx1"/>
          </a:solidFill>
          <a:latin typeface="+mn-lt"/>
          <a:ea typeface="ＭＳ Ｐゴシック" pitchFamily="127" charset="-128"/>
          <a:cs typeface="+mn-cs"/>
        </a:defRPr>
      </a:lvl3pPr>
      <a:lvl4pPr marL="1600200" indent="-228600" algn="l" rtl="0" fontAlgn="base">
        <a:spcBef>
          <a:spcPct val="20000"/>
        </a:spcBef>
        <a:spcAft>
          <a:spcPct val="0"/>
        </a:spcAft>
        <a:buFont typeface="Arial" pitchFamily="127" charset="0"/>
        <a:buChar char="•"/>
        <a:defRPr sz="1400" kern="1200">
          <a:solidFill>
            <a:schemeClr val="tx1"/>
          </a:solidFill>
          <a:latin typeface="+mn-lt"/>
          <a:ea typeface="ＭＳ Ｐゴシック" pitchFamily="127" charset="-128"/>
          <a:cs typeface="+mn-cs"/>
        </a:defRPr>
      </a:lvl4pPr>
      <a:lvl5pPr marL="2057400" indent="-228600" algn="l" rtl="0" fontAlgn="base">
        <a:spcBef>
          <a:spcPct val="20000"/>
        </a:spcBef>
        <a:spcAft>
          <a:spcPct val="0"/>
        </a:spcAft>
        <a:buFont typeface="Arial" pitchFamily="127" charset="0"/>
        <a:buChar char="•"/>
        <a:defRPr sz="1400" kern="1200">
          <a:solidFill>
            <a:schemeClr val="tx1"/>
          </a:solidFill>
          <a:latin typeface="+mn-lt"/>
          <a:ea typeface="ＭＳ Ｐゴシック" pitchFamily="127" charset="-128"/>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8963"/>
            <a:ext cx="6400800" cy="1295400"/>
          </a:xfrm>
        </p:spPr>
        <p:txBody>
          <a:bodyPr>
            <a:noAutofit/>
          </a:bodyPr>
          <a:lstStyle/>
          <a:p>
            <a:pPr fontAlgn="auto">
              <a:spcAft>
                <a:spcPts val="0"/>
              </a:spcAft>
              <a:defRPr/>
            </a:pPr>
            <a:r>
              <a:rPr lang="en-US" sz="6000" dirty="0" smtClean="0">
                <a:ea typeface="+mj-ea"/>
                <a:cs typeface="+mj-cs"/>
              </a:rPr>
              <a:t>Lead In, </a:t>
            </a:r>
            <a:br>
              <a:rPr lang="en-US" sz="6000" dirty="0" smtClean="0">
                <a:ea typeface="+mj-ea"/>
                <a:cs typeface="+mj-cs"/>
              </a:rPr>
            </a:br>
            <a:r>
              <a:rPr lang="en-US" sz="6000" dirty="0" smtClean="0">
                <a:ea typeface="+mj-ea"/>
                <a:cs typeface="+mj-cs"/>
              </a:rPr>
              <a:t>Lead In!</a:t>
            </a:r>
            <a:endParaRPr lang="en-US" sz="6000" dirty="0">
              <a:ea typeface="+mj-ea"/>
              <a:cs typeface="+mj-cs"/>
            </a:endParaRPr>
          </a:p>
        </p:txBody>
      </p:sp>
      <p:sp>
        <p:nvSpPr>
          <p:cNvPr id="3" name="Subtitle 2"/>
          <p:cNvSpPr>
            <a:spLocks noGrp="1"/>
          </p:cNvSpPr>
          <p:nvPr>
            <p:ph type="subTitle" idx="1"/>
          </p:nvPr>
        </p:nvSpPr>
        <p:spPr/>
        <p:txBody>
          <a:bodyPr rtlCol="0">
            <a:noAutofit/>
          </a:bodyPr>
          <a:lstStyle/>
          <a:p>
            <a:pPr fontAlgn="auto">
              <a:spcAft>
                <a:spcPts val="0"/>
              </a:spcAft>
              <a:buFont typeface="Wingdings" pitchFamily="2" charset="2"/>
              <a:buNone/>
              <a:defRPr/>
            </a:pPr>
            <a:r>
              <a:rPr lang="en-US" sz="4000" dirty="0" smtClean="0">
                <a:ea typeface="+mn-ea"/>
                <a:cs typeface="+mn-cs"/>
              </a:rPr>
              <a:t>How can you effectively incorporate evidence into your research?</a:t>
            </a:r>
            <a:endParaRPr lang="en-US" sz="4000" dirty="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mtClean="0">
                <a:ea typeface="+mj-ea"/>
                <a:cs typeface="+mj-cs"/>
              </a:rPr>
              <a:t>Does Yours Look Like …</a:t>
            </a:r>
            <a:endParaRPr lang="en-US" dirty="0">
              <a:ea typeface="+mj-ea"/>
              <a:cs typeface="+mj-cs"/>
            </a:endParaRPr>
          </a:p>
        </p:txBody>
      </p:sp>
      <p:sp>
        <p:nvSpPr>
          <p:cNvPr id="45058" name="Content Placeholder 2"/>
          <p:cNvSpPr>
            <a:spLocks noGrp="1"/>
          </p:cNvSpPr>
          <p:nvPr>
            <p:ph idx="1"/>
          </p:nvPr>
        </p:nvSpPr>
        <p:spPr>
          <a:xfrm>
            <a:off x="1371600" y="2438400"/>
            <a:ext cx="6400800" cy="3048000"/>
          </a:xfrm>
        </p:spPr>
        <p:txBody>
          <a:bodyPr/>
          <a:lstStyle/>
          <a:p>
            <a:r>
              <a:rPr lang="en-US" smtClean="0"/>
              <a:t>Actors consider Hamlet the most famous play in the English language.  Some critics believe that the script of the play produces sounds “like the notes of a piece of music” (Gordon 127).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Paraphrase</a:t>
            </a:r>
            <a:endParaRPr lang="en-US" dirty="0">
              <a:ea typeface="+mj-ea"/>
              <a:cs typeface="+mj-cs"/>
            </a:endParaRPr>
          </a:p>
        </p:txBody>
      </p:sp>
      <p:sp>
        <p:nvSpPr>
          <p:cNvPr id="46082" name="Content Placeholder 2"/>
          <p:cNvSpPr>
            <a:spLocks noGrp="1"/>
          </p:cNvSpPr>
          <p:nvPr>
            <p:ph idx="1"/>
          </p:nvPr>
        </p:nvSpPr>
        <p:spPr>
          <a:xfrm>
            <a:off x="1371600" y="2438400"/>
            <a:ext cx="6400800" cy="3048000"/>
          </a:xfrm>
        </p:spPr>
        <p:txBody>
          <a:bodyPr/>
          <a:lstStyle/>
          <a:p>
            <a:r>
              <a:rPr lang="en-US" smtClean="0"/>
              <a:t>A true paraphrase is approximately the same length as the original; the only difference is that the words are your own, not the author’s.</a:t>
            </a:r>
          </a:p>
          <a:p>
            <a:r>
              <a:rPr lang="en-US" smtClean="0"/>
              <a:t>Be careful – is it a paraphrase or a blended quote?</a:t>
            </a:r>
          </a:p>
          <a:p>
            <a:r>
              <a:rPr lang="en-US" smtClean="0"/>
              <a:t>Even paraphrased information must be CITED!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Practice</a:t>
            </a:r>
            <a:endParaRPr lang="en-US" dirty="0">
              <a:ea typeface="+mj-ea"/>
              <a:cs typeface="+mj-cs"/>
            </a:endParaRPr>
          </a:p>
        </p:txBody>
      </p:sp>
      <p:sp>
        <p:nvSpPr>
          <p:cNvPr id="47106" name="Content Placeholder 2"/>
          <p:cNvSpPr>
            <a:spLocks noGrp="1"/>
          </p:cNvSpPr>
          <p:nvPr>
            <p:ph idx="1"/>
          </p:nvPr>
        </p:nvSpPr>
        <p:spPr>
          <a:xfrm>
            <a:off x="1371600" y="2438400"/>
            <a:ext cx="6400800" cy="3048000"/>
          </a:xfrm>
        </p:spPr>
        <p:txBody>
          <a:bodyPr/>
          <a:lstStyle/>
          <a:p>
            <a:r>
              <a:rPr lang="en-US" smtClean="0"/>
              <a:t>The person who sits down to read </a:t>
            </a:r>
            <a:r>
              <a:rPr lang="en-US" i="1" smtClean="0"/>
              <a:t>Hamlet</a:t>
            </a:r>
            <a:r>
              <a:rPr lang="en-US" smtClean="0"/>
              <a:t> must live with the ambiguities.  He can never be exactly sure what it means, and he need not worry too much about that.  What he must do is see the kinds of questions that are raised.  Critics make reputations by telling us how to read the play.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90600"/>
            <a:ext cx="6400800" cy="990600"/>
          </a:xfrm>
        </p:spPr>
        <p:txBody>
          <a:bodyPr>
            <a:normAutofit fontScale="90000"/>
          </a:bodyPr>
          <a:lstStyle/>
          <a:p>
            <a:pPr fontAlgn="auto">
              <a:spcAft>
                <a:spcPts val="0"/>
              </a:spcAft>
              <a:defRPr/>
            </a:pPr>
            <a:r>
              <a:rPr lang="en-US" dirty="0" smtClean="0">
                <a:ea typeface="+mj-ea"/>
                <a:cs typeface="+mj-cs"/>
              </a:rPr>
              <a:t/>
            </a:r>
            <a:br>
              <a:rPr lang="en-US" dirty="0" smtClean="0">
                <a:ea typeface="+mj-ea"/>
                <a:cs typeface="+mj-cs"/>
              </a:rPr>
            </a:br>
            <a:r>
              <a:rPr lang="en-US" dirty="0">
                <a:ea typeface="+mj-ea"/>
                <a:cs typeface="+mj-cs"/>
              </a:rPr>
              <a:t/>
            </a:r>
            <a:br>
              <a:rPr lang="en-US" dirty="0">
                <a:ea typeface="+mj-ea"/>
                <a:cs typeface="+mj-cs"/>
              </a:rPr>
            </a:br>
            <a:r>
              <a:rPr lang="en-US" dirty="0" smtClean="0">
                <a:ea typeface="+mj-ea"/>
                <a:cs typeface="+mj-cs"/>
              </a:rPr>
              <a:t/>
            </a:r>
            <a:br>
              <a:rPr lang="en-US" dirty="0" smtClean="0">
                <a:ea typeface="+mj-ea"/>
                <a:cs typeface="+mj-cs"/>
              </a:rPr>
            </a:br>
            <a:r>
              <a:rPr lang="en-US" dirty="0">
                <a:ea typeface="+mj-ea"/>
                <a:cs typeface="+mj-cs"/>
              </a:rPr>
              <a:t/>
            </a:r>
            <a:br>
              <a:rPr lang="en-US" dirty="0">
                <a:ea typeface="+mj-ea"/>
                <a:cs typeface="+mj-cs"/>
              </a:rPr>
            </a:br>
            <a:r>
              <a:rPr lang="en-US" dirty="0" smtClean="0">
                <a:ea typeface="+mj-ea"/>
                <a:cs typeface="+mj-cs"/>
              </a:rPr>
              <a:t>Somebody says lead-in	</a:t>
            </a:r>
            <a:endParaRPr lang="en-US" dirty="0">
              <a:ea typeface="+mj-ea"/>
              <a:cs typeface="+mj-cs"/>
            </a:endParaRPr>
          </a:p>
        </p:txBody>
      </p:sp>
      <p:sp>
        <p:nvSpPr>
          <p:cNvPr id="3" name="Content Placeholder 2"/>
          <p:cNvSpPr>
            <a:spLocks noGrp="1"/>
          </p:cNvSpPr>
          <p:nvPr>
            <p:ph idx="1"/>
          </p:nvPr>
        </p:nvSpPr>
        <p:spPr>
          <a:xfrm>
            <a:off x="1371600" y="2438400"/>
            <a:ext cx="6400800" cy="3048000"/>
          </a:xfrm>
        </p:spPr>
        <p:txBody>
          <a:bodyPr rtlCol="0">
            <a:normAutofit fontScale="77500" lnSpcReduction="20000"/>
          </a:bodyPr>
          <a:lstStyle/>
          <a:p>
            <a:pPr indent="-274320" fontAlgn="auto">
              <a:spcAft>
                <a:spcPts val="0"/>
              </a:spcAft>
              <a:buFont typeface="Wingdings" pitchFamily="2" charset="2"/>
              <a:buChar char="v"/>
              <a:defRPr/>
            </a:pPr>
            <a:r>
              <a:rPr lang="en-US" sz="2400" dirty="0" smtClean="0">
                <a:ea typeface="+mn-ea"/>
                <a:cs typeface="+mn-cs"/>
              </a:rPr>
              <a:t>Use a word other than “says”</a:t>
            </a:r>
          </a:p>
          <a:p>
            <a:pPr indent="-274320" fontAlgn="auto">
              <a:spcAft>
                <a:spcPts val="0"/>
              </a:spcAft>
              <a:buFont typeface="Wingdings" pitchFamily="2" charset="2"/>
              <a:buChar char="v"/>
              <a:defRPr/>
            </a:pPr>
            <a:r>
              <a:rPr lang="en-US" sz="2400" dirty="0" smtClean="0">
                <a:ea typeface="+mn-ea"/>
                <a:cs typeface="+mn-cs"/>
              </a:rPr>
              <a:t>Keep lead-in in present tense (i.e., not “said”)</a:t>
            </a:r>
          </a:p>
          <a:p>
            <a:pPr indent="-274320" fontAlgn="auto">
              <a:spcAft>
                <a:spcPts val="0"/>
              </a:spcAft>
              <a:buFont typeface="Wingdings" pitchFamily="2" charset="2"/>
              <a:buChar char="v"/>
              <a:defRPr/>
            </a:pPr>
            <a:r>
              <a:rPr lang="en-US" sz="2400" dirty="0" smtClean="0">
                <a:ea typeface="+mn-ea"/>
                <a:cs typeface="+mn-cs"/>
              </a:rPr>
              <a:t>Use a comma after lead-in and before quote</a:t>
            </a:r>
          </a:p>
          <a:p>
            <a:pPr indent="-274320" fontAlgn="auto">
              <a:spcAft>
                <a:spcPts val="0"/>
              </a:spcAft>
              <a:buFont typeface="Wingdings" pitchFamily="2" charset="2"/>
              <a:buChar char="v"/>
              <a:defRPr/>
            </a:pPr>
            <a:r>
              <a:rPr lang="en-US" sz="2400" dirty="0" smtClean="0">
                <a:ea typeface="+mn-ea"/>
                <a:cs typeface="+mn-cs"/>
              </a:rPr>
              <a:t>If you include author’s name/names in lead-in, do not repeat in the parenthetical documentation</a:t>
            </a:r>
          </a:p>
          <a:p>
            <a:pPr indent="-274320" fontAlgn="auto">
              <a:spcAft>
                <a:spcPts val="0"/>
              </a:spcAft>
              <a:buFont typeface="Wingdings" pitchFamily="2" charset="2"/>
              <a:buChar char="v"/>
              <a:defRPr/>
            </a:pPr>
            <a:r>
              <a:rPr lang="en-US" sz="2400" dirty="0" smtClean="0">
                <a:ea typeface="+mn-ea"/>
                <a:cs typeface="+mn-cs"/>
              </a:rPr>
              <a:t>If you include author’s name/names, then you might not have any information to include in the (   ).</a:t>
            </a:r>
            <a:endParaRPr lang="en-US" sz="2400" dirty="0">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Practice</a:t>
            </a:r>
            <a:endParaRPr lang="en-US" dirty="0">
              <a:ea typeface="+mj-ea"/>
              <a:cs typeface="+mj-cs"/>
            </a:endParaRPr>
          </a:p>
        </p:txBody>
      </p:sp>
      <p:sp>
        <p:nvSpPr>
          <p:cNvPr id="3" name="Content Placeholder 2"/>
          <p:cNvSpPr>
            <a:spLocks noGrp="1"/>
          </p:cNvSpPr>
          <p:nvPr>
            <p:ph idx="1"/>
          </p:nvPr>
        </p:nvSpPr>
        <p:spPr>
          <a:xfrm>
            <a:off x="1371600" y="2438400"/>
            <a:ext cx="6400800" cy="3048000"/>
          </a:xfrm>
        </p:spPr>
        <p:txBody>
          <a:bodyPr rtlCol="0">
            <a:normAutofit fontScale="70000" lnSpcReduction="20000"/>
          </a:bodyPr>
          <a:lstStyle/>
          <a:p>
            <a:pPr indent="-274320" fontAlgn="auto">
              <a:spcAft>
                <a:spcPts val="0"/>
              </a:spcAft>
              <a:buFont typeface="Wingdings" pitchFamily="2" charset="2"/>
              <a:buChar char="v"/>
              <a:defRPr/>
            </a:pPr>
            <a:r>
              <a:rPr lang="en-US" sz="2400" dirty="0" smtClean="0">
                <a:ea typeface="+mn-ea"/>
                <a:cs typeface="+mn-cs"/>
              </a:rPr>
              <a:t>Write a lead-in for this quote from Edward J. Gordon’s </a:t>
            </a:r>
            <a:r>
              <a:rPr lang="en-US" sz="2400" i="1" dirty="0" smtClean="0">
                <a:ea typeface="+mn-ea"/>
                <a:cs typeface="+mn-cs"/>
              </a:rPr>
              <a:t>Introduction to Tragedy</a:t>
            </a:r>
            <a:r>
              <a:rPr lang="en-US" sz="2400" dirty="0" smtClean="0">
                <a:ea typeface="+mn-ea"/>
                <a:cs typeface="+mn-cs"/>
              </a:rPr>
              <a:t>:</a:t>
            </a:r>
          </a:p>
          <a:p>
            <a:pPr indent="-274320" fontAlgn="auto">
              <a:spcAft>
                <a:spcPts val="0"/>
              </a:spcAft>
              <a:buFont typeface="Wingdings" pitchFamily="2" charset="2"/>
              <a:buChar char="v"/>
              <a:defRPr/>
            </a:pPr>
            <a:endParaRPr lang="en-US" sz="2400" dirty="0">
              <a:ea typeface="+mn-ea"/>
              <a:cs typeface="+mn-cs"/>
            </a:endParaRPr>
          </a:p>
          <a:p>
            <a:pPr indent="-274320" fontAlgn="auto">
              <a:spcAft>
                <a:spcPts val="0"/>
              </a:spcAft>
              <a:buFont typeface="Wingdings" pitchFamily="2" charset="2"/>
              <a:buChar char="v"/>
              <a:defRPr/>
            </a:pPr>
            <a:r>
              <a:rPr lang="en-US" sz="2400" dirty="0" smtClean="0">
                <a:ea typeface="+mn-ea"/>
                <a:cs typeface="+mn-cs"/>
              </a:rPr>
              <a:t>“To signal to the spectators that the drama was about to begin, a trumpet sounded and the chorus filed out onto the dancing surface.”</a:t>
            </a:r>
          </a:p>
          <a:p>
            <a:pPr indent="-274320" fontAlgn="auto">
              <a:spcAft>
                <a:spcPts val="0"/>
              </a:spcAft>
              <a:buFont typeface="Wingdings" pitchFamily="2" charset="2"/>
              <a:buChar char="v"/>
              <a:defRPr/>
            </a:pPr>
            <a:endParaRPr lang="en-US" sz="2400" dirty="0">
              <a:ea typeface="+mn-ea"/>
              <a:cs typeface="+mn-cs"/>
            </a:endParaRPr>
          </a:p>
          <a:p>
            <a:pPr indent="-274320" fontAlgn="auto">
              <a:spcAft>
                <a:spcPts val="0"/>
              </a:spcAft>
              <a:buFont typeface="Wingdings" pitchFamily="2" charset="2"/>
              <a:buChar char="v"/>
              <a:defRPr/>
            </a:pPr>
            <a:r>
              <a:rPr lang="en-US" sz="2400" dirty="0" smtClean="0">
                <a:ea typeface="+mn-ea"/>
                <a:cs typeface="+mn-cs"/>
              </a:rPr>
              <a:t>Quote appears on page 59</a:t>
            </a:r>
            <a:endParaRPr lang="en-US" sz="2400" dirty="0">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Does yours look like …</a:t>
            </a:r>
            <a:endParaRPr lang="en-US" dirty="0">
              <a:ea typeface="+mj-ea"/>
              <a:cs typeface="+mj-cs"/>
            </a:endParaRPr>
          </a:p>
        </p:txBody>
      </p:sp>
      <p:sp>
        <p:nvSpPr>
          <p:cNvPr id="38914" name="Content Placeholder 2"/>
          <p:cNvSpPr>
            <a:spLocks noGrp="1"/>
          </p:cNvSpPr>
          <p:nvPr>
            <p:ph idx="1"/>
          </p:nvPr>
        </p:nvSpPr>
        <p:spPr>
          <a:xfrm>
            <a:off x="1371600" y="2438400"/>
            <a:ext cx="6400800" cy="3048000"/>
          </a:xfrm>
        </p:spPr>
        <p:txBody>
          <a:bodyPr/>
          <a:lstStyle/>
          <a:p>
            <a:pPr indent="0">
              <a:buFont typeface="Wingdings" pitchFamily="127" charset="2"/>
              <a:buNone/>
            </a:pPr>
            <a:r>
              <a:rPr lang="en-US" sz="2400" smtClean="0"/>
              <a:t>As Edward J.  Gordon explains in his </a:t>
            </a:r>
            <a:r>
              <a:rPr lang="en-US" sz="2400" i="1" smtClean="0"/>
              <a:t>Introduction to Tragedy</a:t>
            </a:r>
            <a:r>
              <a:rPr lang="en-US" sz="2400" smtClean="0"/>
              <a:t>, “To signal to the spectators that the drama was about to begin, a trumpet sounded and the chorus filed out onto the dancing surface” (59).</a:t>
            </a:r>
          </a:p>
          <a:p>
            <a:pPr indent="0">
              <a:buFont typeface="Wingdings" pitchFamily="127" charset="2"/>
              <a:buNone/>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Sentence Lead-in</a:t>
            </a:r>
            <a:endParaRPr lang="en-US" dirty="0">
              <a:ea typeface="+mj-ea"/>
              <a:cs typeface="+mj-cs"/>
            </a:endParaRPr>
          </a:p>
        </p:txBody>
      </p:sp>
      <p:sp>
        <p:nvSpPr>
          <p:cNvPr id="39938" name="Content Placeholder 2"/>
          <p:cNvSpPr>
            <a:spLocks noGrp="1"/>
          </p:cNvSpPr>
          <p:nvPr>
            <p:ph idx="1"/>
          </p:nvPr>
        </p:nvSpPr>
        <p:spPr>
          <a:xfrm>
            <a:off x="1371600" y="2438400"/>
            <a:ext cx="6400800" cy="3048000"/>
          </a:xfrm>
        </p:spPr>
        <p:txBody>
          <a:bodyPr/>
          <a:lstStyle/>
          <a:p>
            <a:r>
              <a:rPr lang="en-US" smtClean="0"/>
              <a:t>Be sure your lead-in is a complete sentence.</a:t>
            </a:r>
          </a:p>
          <a:p>
            <a:r>
              <a:rPr lang="en-US" smtClean="0"/>
              <a:t>Be sure that the quote you are using is a complete sentence.</a:t>
            </a:r>
          </a:p>
          <a:p>
            <a:r>
              <a:rPr lang="en-US" smtClean="0"/>
              <a:t>Separate the two sentences with a colon, not a comma, a period, or a semi-colon.</a:t>
            </a:r>
          </a:p>
          <a:p>
            <a:r>
              <a:rPr lang="en-US" smtClean="0"/>
              <a:t>If you use the author’s name/names in the lead-in, do not repeat in the parenthetical documentation.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Practice</a:t>
            </a:r>
            <a:endParaRPr lang="en-US" dirty="0">
              <a:ea typeface="+mj-ea"/>
              <a:cs typeface="+mj-cs"/>
            </a:endParaRPr>
          </a:p>
        </p:txBody>
      </p:sp>
      <p:sp>
        <p:nvSpPr>
          <p:cNvPr id="40962" name="Content Placeholder 2"/>
          <p:cNvSpPr>
            <a:spLocks noGrp="1"/>
          </p:cNvSpPr>
          <p:nvPr>
            <p:ph idx="1"/>
          </p:nvPr>
        </p:nvSpPr>
        <p:spPr>
          <a:xfrm>
            <a:off x="1371600" y="2438400"/>
            <a:ext cx="6400800" cy="3048000"/>
          </a:xfrm>
        </p:spPr>
        <p:txBody>
          <a:bodyPr/>
          <a:lstStyle/>
          <a:p>
            <a:r>
              <a:rPr lang="en-US" smtClean="0"/>
              <a:t>Here’s a specific sentence from the same source, </a:t>
            </a:r>
            <a:r>
              <a:rPr lang="en-US" i="1" smtClean="0"/>
              <a:t>Introduction to Tragedy</a:t>
            </a:r>
            <a:r>
              <a:rPr lang="en-US" smtClean="0"/>
              <a:t> by Edward J. Gordon.</a:t>
            </a:r>
          </a:p>
          <a:p>
            <a:r>
              <a:rPr lang="en-US" smtClean="0"/>
              <a:t>“A book will continue to be read only if people see in it reflections of their own situations or of those whom they know.”</a:t>
            </a:r>
          </a:p>
          <a:p>
            <a:r>
              <a:rPr lang="en-US" smtClean="0"/>
              <a:t>Quote appears on page 2.</a:t>
            </a:r>
          </a:p>
          <a:p>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Does yours Look like …</a:t>
            </a:r>
            <a:endParaRPr lang="en-US" dirty="0">
              <a:ea typeface="+mj-ea"/>
              <a:cs typeface="+mj-cs"/>
            </a:endParaRPr>
          </a:p>
        </p:txBody>
      </p:sp>
      <p:sp>
        <p:nvSpPr>
          <p:cNvPr id="41986" name="Content Placeholder 2"/>
          <p:cNvSpPr>
            <a:spLocks noGrp="1"/>
          </p:cNvSpPr>
          <p:nvPr>
            <p:ph idx="1"/>
          </p:nvPr>
        </p:nvSpPr>
        <p:spPr>
          <a:xfrm>
            <a:off x="1371600" y="2438400"/>
            <a:ext cx="6400800" cy="3048000"/>
          </a:xfrm>
        </p:spPr>
        <p:txBody>
          <a:bodyPr/>
          <a:lstStyle/>
          <a:p>
            <a:pPr indent="0">
              <a:buFont typeface="Wingdings" pitchFamily="127" charset="2"/>
              <a:buNone/>
            </a:pPr>
            <a:r>
              <a:rPr lang="en-US" smtClean="0"/>
              <a:t>In the Introduction to his work, </a:t>
            </a:r>
            <a:r>
              <a:rPr lang="en-US" i="1" smtClean="0"/>
              <a:t>Introduction to Tragedy</a:t>
            </a:r>
            <a:r>
              <a:rPr lang="en-US" smtClean="0"/>
              <a:t>, Edward J. Gordon implies that people will connect more easily to works of literature if they sense a connection to the narrative:  “A book will continue to be read only if people see in it reflections of their own situations or of those whom they know” (2).</a:t>
            </a:r>
          </a:p>
          <a:p>
            <a:pPr indent="0">
              <a:buFont typeface="Wingdings" pitchFamily="127" charset="2"/>
              <a:buNone/>
            </a:pP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Blended Quote</a:t>
            </a:r>
            <a:endParaRPr lang="en-US" dirty="0">
              <a:ea typeface="+mj-ea"/>
              <a:cs typeface="+mj-cs"/>
            </a:endParaRPr>
          </a:p>
        </p:txBody>
      </p:sp>
      <p:sp>
        <p:nvSpPr>
          <p:cNvPr id="43010" name="Content Placeholder 2"/>
          <p:cNvSpPr>
            <a:spLocks noGrp="1"/>
          </p:cNvSpPr>
          <p:nvPr>
            <p:ph idx="1"/>
          </p:nvPr>
        </p:nvSpPr>
        <p:spPr>
          <a:xfrm>
            <a:off x="1371600" y="2438400"/>
            <a:ext cx="6400800" cy="3048000"/>
          </a:xfrm>
        </p:spPr>
        <p:txBody>
          <a:bodyPr/>
          <a:lstStyle/>
          <a:p>
            <a:r>
              <a:rPr lang="en-US" smtClean="0"/>
              <a:t>Blended quotes are a way of using those “perfect phrases” without having to refer to the author or having to create a sentence lead-in.</a:t>
            </a:r>
          </a:p>
          <a:p>
            <a:r>
              <a:rPr lang="en-US" smtClean="0"/>
              <a:t>In essence, your sentence is “wrapped around” the author’s words or phrase.</a:t>
            </a:r>
          </a:p>
          <a:p>
            <a:r>
              <a:rPr lang="en-US" smtClean="0"/>
              <a:t>If you use 3 or more words in a row of an author’s text, you must cite (per MLA – APA is different).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Practice</a:t>
            </a:r>
            <a:endParaRPr lang="en-US" dirty="0">
              <a:ea typeface="+mj-ea"/>
              <a:cs typeface="+mj-cs"/>
            </a:endParaRPr>
          </a:p>
        </p:txBody>
      </p:sp>
      <p:sp>
        <p:nvSpPr>
          <p:cNvPr id="44034" name="Content Placeholder 2"/>
          <p:cNvSpPr>
            <a:spLocks noGrp="1"/>
          </p:cNvSpPr>
          <p:nvPr>
            <p:ph idx="1"/>
          </p:nvPr>
        </p:nvSpPr>
        <p:spPr>
          <a:xfrm>
            <a:off x="1371600" y="2438400"/>
            <a:ext cx="6400800" cy="3048000"/>
          </a:xfrm>
        </p:spPr>
        <p:txBody>
          <a:bodyPr/>
          <a:lstStyle/>
          <a:p>
            <a:r>
              <a:rPr lang="en-US" smtClean="0"/>
              <a:t>In his work </a:t>
            </a:r>
            <a:r>
              <a:rPr lang="en-US" i="1" smtClean="0"/>
              <a:t>Introduction to Tragedy</a:t>
            </a:r>
            <a:r>
              <a:rPr lang="en-US" smtClean="0"/>
              <a:t>, Edward J. Gordon discusses the role of Hamlet for actors.</a:t>
            </a:r>
          </a:p>
          <a:p>
            <a:r>
              <a:rPr lang="en-US" smtClean="0"/>
              <a:t>Gordon says, “For an actor Hamlet is the greatest part he can ever play.  His challenge is to make up his mind on what kind of man he takes Hamlet to be and then offer a consistent interpretation of the character.  The words of a play are like the notes of a piece of music.  The actor, like the musician, must give them sound” (127).</a:t>
            </a: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RespondQues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espondGraph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586</Words>
  <Application>Microsoft Office PowerPoint</Application>
  <PresentationFormat>On-screen Show (4:3)</PresentationFormat>
  <Paragraphs>42</Paragraphs>
  <Slides>12</Slides>
  <Notes>0</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12</vt:i4>
      </vt:variant>
    </vt:vector>
  </HeadingPairs>
  <TitlesOfParts>
    <vt:vector size="18" baseType="lpstr">
      <vt:lpstr>Calibri</vt:lpstr>
      <vt:lpstr>ＭＳ Ｐゴシック</vt:lpstr>
      <vt:lpstr>Arial</vt:lpstr>
      <vt:lpstr>Garamond</vt:lpstr>
      <vt:lpstr>Wingdings</vt:lpstr>
      <vt:lpstr>iRespondQuestionMaster</vt:lpstr>
      <vt:lpstr>LEAD IN,  LEAD IN!</vt:lpstr>
      <vt:lpstr>    SOMEBODY SAYS LEAD-IN </vt:lpstr>
      <vt:lpstr>PRACTICE</vt:lpstr>
      <vt:lpstr>DOES YOURS LOOK LIKE …</vt:lpstr>
      <vt:lpstr>SENTENCE LEAD-IN</vt:lpstr>
      <vt:lpstr>PRACTICE</vt:lpstr>
      <vt:lpstr>DOES YOURS LOOK LIKE …</vt:lpstr>
      <vt:lpstr>BLENDED QUOTE</vt:lpstr>
      <vt:lpstr>PRACTICE</vt:lpstr>
      <vt:lpstr>DOES YOURS LOOK LIKE …</vt:lpstr>
      <vt:lpstr>PARAPHRASE</vt:lpstr>
      <vt:lpstr>PRACTICE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In, Lead In!</dc:title>
  <dc:creator>Cynthia Blackmon</dc:creator>
  <cp:lastModifiedBy>Lindsay Kovel</cp:lastModifiedBy>
  <cp:revision>6</cp:revision>
  <dcterms:created xsi:type="dcterms:W3CDTF">2012-02-23T13:09:02Z</dcterms:created>
  <dcterms:modified xsi:type="dcterms:W3CDTF">2012-07-31T15:27:44Z</dcterms:modified>
</cp:coreProperties>
</file>